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2192000" cy="6858000"/>
  <p:notesSz cx="6858000" cy="9144000"/>
  <p:defaultText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6841" autoAdjust="0"/>
  </p:normalViewPr>
  <p:slideViewPr>
    <p:cSldViewPr snapToGrid="0">
      <p:cViewPr>
        <p:scale>
          <a:sx n="80" d="100"/>
          <a:sy n="80" d="100"/>
        </p:scale>
        <p:origin x="782" y="-816"/>
      </p:cViewPr>
      <p:guideLst/>
    </p:cSldViewPr>
  </p:slideViewPr>
  <p:notesTextViewPr>
    <p:cViewPr>
      <p:scale>
        <a:sx n="75" d="100"/>
        <a:sy n="7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3.svg>
</file>

<file path=ppt/media/image4.png>
</file>

<file path=ppt/media/image5.sv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b-NO"/>
          </a:p>
        </p:txBody>
      </p:sp>
      <p:sp>
        <p:nvSpPr>
          <p:cNvPr id="3" name="Plassholder for dato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99F64D-4EA8-4ADC-A825-39B12625A9E2}" type="datetimeFigureOut">
              <a:rPr lang="nb-NO" smtClean="0"/>
              <a:t>15.11.2025</a:t>
            </a:fld>
            <a:endParaRPr lang="nb-NO"/>
          </a:p>
        </p:txBody>
      </p:sp>
      <p:sp>
        <p:nvSpPr>
          <p:cNvPr id="4" name="Plassholder for lysbil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b-NO"/>
          </a:p>
        </p:txBody>
      </p:sp>
      <p:sp>
        <p:nvSpPr>
          <p:cNvPr id="5" name="Plassholder for nota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6" name="Plassholder for bunn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b-NO"/>
          </a:p>
        </p:txBody>
      </p:sp>
      <p:sp>
        <p:nvSpPr>
          <p:cNvPr id="7" name="Plassholder for lysbilde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8D3478-9A63-48E4-9E8A-40FF5965B8D9}" type="slidenum">
              <a:rPr lang="nb-NO" smtClean="0"/>
              <a:t>‹#›</a:t>
            </a:fld>
            <a:endParaRPr lang="nb-NO"/>
          </a:p>
        </p:txBody>
      </p:sp>
    </p:spTree>
    <p:extLst>
      <p:ext uri="{BB962C8B-B14F-4D97-AF65-F5344CB8AC3E}">
        <p14:creationId xmlns:p14="http://schemas.microsoft.com/office/powerpoint/2010/main" val="17277894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pPr marL="228600" indent="-228600">
              <a:buAutoNum type="arabicPeriod"/>
            </a:pPr>
            <a:r>
              <a:rPr lang="nb-NO" dirty="0"/>
              <a:t>The </a:t>
            </a:r>
            <a:r>
              <a:rPr lang="nb-NO" dirty="0" err="1"/>
              <a:t>process</a:t>
            </a:r>
            <a:r>
              <a:rPr lang="nb-NO" dirty="0"/>
              <a:t> starts by applying </a:t>
            </a:r>
            <a:r>
              <a:rPr lang="nb-NO" dirty="0" err="1"/>
              <a:t>the</a:t>
            </a:r>
            <a:r>
              <a:rPr lang="nb-NO" dirty="0"/>
              <a:t> design </a:t>
            </a:r>
            <a:r>
              <a:rPr lang="nb-NO" dirty="0" err="1"/>
              <a:t>loads</a:t>
            </a:r>
            <a:r>
              <a:rPr lang="nb-NO" dirty="0"/>
              <a:t> and </a:t>
            </a:r>
            <a:r>
              <a:rPr lang="nb-NO" dirty="0" err="1"/>
              <a:t>extracting</a:t>
            </a:r>
            <a:r>
              <a:rPr lang="nb-NO" dirty="0"/>
              <a:t> </a:t>
            </a:r>
            <a:r>
              <a:rPr lang="nb-NO" dirty="0" err="1"/>
              <a:t>the</a:t>
            </a:r>
            <a:r>
              <a:rPr lang="nb-NO" dirty="0"/>
              <a:t> </a:t>
            </a:r>
            <a:r>
              <a:rPr lang="nb-NO" dirty="0" err="1"/>
              <a:t>columns</a:t>
            </a:r>
            <a:r>
              <a:rPr lang="nb-NO" dirty="0"/>
              <a:t> </a:t>
            </a:r>
            <a:r>
              <a:rPr lang="nb-NO" dirty="0" err="1"/>
              <a:t>geometry</a:t>
            </a:r>
            <a:r>
              <a:rPr lang="nb-NO" dirty="0"/>
              <a:t> and material </a:t>
            </a:r>
            <a:r>
              <a:rPr lang="nb-NO" dirty="0" err="1"/>
              <a:t>properties</a:t>
            </a:r>
            <a:r>
              <a:rPr lang="nb-NO" dirty="0"/>
              <a:t> from </a:t>
            </a:r>
            <a:r>
              <a:rPr lang="nb-NO" dirty="0" err="1"/>
              <a:t>the</a:t>
            </a:r>
            <a:r>
              <a:rPr lang="nb-NO" dirty="0"/>
              <a:t> IFC </a:t>
            </a:r>
            <a:r>
              <a:rPr lang="nb-NO" dirty="0" err="1"/>
              <a:t>model</a:t>
            </a:r>
            <a:r>
              <a:rPr lang="nb-NO" dirty="0"/>
              <a:t>. </a:t>
            </a:r>
          </a:p>
          <a:p>
            <a:pPr marL="228600" indent="-228600">
              <a:buAutoNum type="arabicPeriod"/>
            </a:pPr>
            <a:r>
              <a:rPr lang="nb-NO" dirty="0" err="1"/>
              <a:t>Based</a:t>
            </a:r>
            <a:r>
              <a:rPr lang="nb-NO" dirty="0"/>
              <a:t> </a:t>
            </a:r>
            <a:r>
              <a:rPr lang="nb-NO" dirty="0" err="1"/>
              <a:t>on</a:t>
            </a:r>
            <a:r>
              <a:rPr lang="nb-NO" dirty="0"/>
              <a:t> </a:t>
            </a:r>
            <a:r>
              <a:rPr lang="nb-NO" dirty="0" err="1"/>
              <a:t>this</a:t>
            </a:r>
            <a:r>
              <a:rPr lang="nb-NO" dirty="0"/>
              <a:t> </a:t>
            </a:r>
            <a:r>
              <a:rPr lang="nb-NO" dirty="0" err="1"/>
              <a:t>information</a:t>
            </a:r>
            <a:r>
              <a:rPr lang="nb-NO" dirty="0"/>
              <a:t>, </a:t>
            </a:r>
            <a:r>
              <a:rPr lang="nb-NO" dirty="0" err="1"/>
              <a:t>the</a:t>
            </a:r>
            <a:r>
              <a:rPr lang="nb-NO" dirty="0"/>
              <a:t> </a:t>
            </a:r>
            <a:r>
              <a:rPr lang="nb-NO" dirty="0" err="1"/>
              <a:t>tool</a:t>
            </a:r>
            <a:r>
              <a:rPr lang="nb-NO" dirty="0"/>
              <a:t> </a:t>
            </a:r>
            <a:r>
              <a:rPr lang="nb-NO" dirty="0" err="1"/>
              <a:t>calculates</a:t>
            </a:r>
            <a:r>
              <a:rPr lang="nb-NO" dirty="0"/>
              <a:t> </a:t>
            </a:r>
            <a:r>
              <a:rPr lang="nb-NO" dirty="0" err="1"/>
              <a:t>the</a:t>
            </a:r>
            <a:r>
              <a:rPr lang="nb-NO" dirty="0"/>
              <a:t> </a:t>
            </a:r>
            <a:r>
              <a:rPr lang="nb-NO" dirty="0" err="1"/>
              <a:t>axial</a:t>
            </a:r>
            <a:r>
              <a:rPr lang="nb-NO" dirty="0"/>
              <a:t> </a:t>
            </a:r>
            <a:r>
              <a:rPr lang="nb-NO" dirty="0" err="1"/>
              <a:t>capacity</a:t>
            </a:r>
            <a:r>
              <a:rPr lang="nb-NO" dirty="0"/>
              <a:t> of </a:t>
            </a:r>
            <a:r>
              <a:rPr lang="nb-NO" dirty="0" err="1"/>
              <a:t>the</a:t>
            </a:r>
            <a:r>
              <a:rPr lang="nb-NO" dirty="0"/>
              <a:t> basement </a:t>
            </a:r>
            <a:r>
              <a:rPr lang="nb-NO" dirty="0" err="1"/>
              <a:t>columns</a:t>
            </a:r>
            <a:r>
              <a:rPr lang="nb-NO" dirty="0"/>
              <a:t>. </a:t>
            </a:r>
          </a:p>
          <a:p>
            <a:pPr marL="228600" indent="-228600">
              <a:buAutoNum type="arabicPeriod"/>
            </a:pPr>
            <a:r>
              <a:rPr lang="nb-NO" dirty="0" err="1"/>
              <a:t>Then</a:t>
            </a:r>
            <a:r>
              <a:rPr lang="nb-NO" dirty="0"/>
              <a:t> </a:t>
            </a:r>
            <a:r>
              <a:rPr lang="nb-NO" dirty="0" err="1"/>
              <a:t>we</a:t>
            </a:r>
            <a:r>
              <a:rPr lang="nb-NO" dirty="0"/>
              <a:t> </a:t>
            </a:r>
            <a:r>
              <a:rPr lang="nb-NO" dirty="0" err="1"/>
              <a:t>compare</a:t>
            </a:r>
            <a:r>
              <a:rPr lang="nb-NO" dirty="0"/>
              <a:t> </a:t>
            </a:r>
            <a:r>
              <a:rPr lang="nb-NO" dirty="0" err="1"/>
              <a:t>the</a:t>
            </a:r>
            <a:r>
              <a:rPr lang="nb-NO" dirty="0"/>
              <a:t> </a:t>
            </a:r>
            <a:r>
              <a:rPr lang="nb-NO" dirty="0" err="1"/>
              <a:t>applied</a:t>
            </a:r>
            <a:r>
              <a:rPr lang="nb-NO" dirty="0"/>
              <a:t> </a:t>
            </a:r>
            <a:r>
              <a:rPr lang="nb-NO" dirty="0" err="1"/>
              <a:t>loads</a:t>
            </a:r>
            <a:r>
              <a:rPr lang="nb-NO" dirty="0"/>
              <a:t> </a:t>
            </a:r>
            <a:r>
              <a:rPr lang="nb-NO" dirty="0" err="1"/>
              <a:t>with</a:t>
            </a:r>
            <a:r>
              <a:rPr lang="nb-NO" dirty="0"/>
              <a:t> </a:t>
            </a:r>
            <a:r>
              <a:rPr lang="nb-NO" dirty="0" err="1"/>
              <a:t>the</a:t>
            </a:r>
            <a:r>
              <a:rPr lang="nb-NO" dirty="0"/>
              <a:t> </a:t>
            </a:r>
            <a:r>
              <a:rPr lang="nb-NO" dirty="0" err="1"/>
              <a:t>calculated</a:t>
            </a:r>
            <a:r>
              <a:rPr lang="nb-NO" dirty="0"/>
              <a:t> </a:t>
            </a:r>
            <a:r>
              <a:rPr lang="nb-NO" dirty="0" err="1"/>
              <a:t>capacity</a:t>
            </a:r>
            <a:r>
              <a:rPr lang="nb-NO" dirty="0"/>
              <a:t>. If </a:t>
            </a:r>
            <a:r>
              <a:rPr lang="nb-NO" dirty="0" err="1"/>
              <a:t>the</a:t>
            </a:r>
            <a:r>
              <a:rPr lang="nb-NO" dirty="0"/>
              <a:t> </a:t>
            </a:r>
            <a:r>
              <a:rPr lang="nb-NO" dirty="0" err="1"/>
              <a:t>results</a:t>
            </a:r>
            <a:r>
              <a:rPr lang="nb-NO" dirty="0"/>
              <a:t> </a:t>
            </a:r>
            <a:r>
              <a:rPr lang="nb-NO" dirty="0" err="1"/>
              <a:t>are</a:t>
            </a:r>
            <a:r>
              <a:rPr lang="nb-NO" dirty="0"/>
              <a:t> not </a:t>
            </a:r>
            <a:r>
              <a:rPr lang="nb-NO" dirty="0" err="1"/>
              <a:t>acceptable</a:t>
            </a:r>
            <a:r>
              <a:rPr lang="nb-NO" dirty="0"/>
              <a:t>, </a:t>
            </a:r>
            <a:r>
              <a:rPr lang="nb-NO" dirty="0" err="1"/>
              <a:t>the</a:t>
            </a:r>
            <a:r>
              <a:rPr lang="nb-NO" dirty="0"/>
              <a:t> </a:t>
            </a:r>
            <a:r>
              <a:rPr lang="nb-NO" dirty="0" err="1"/>
              <a:t>column</a:t>
            </a:r>
            <a:r>
              <a:rPr lang="nb-NO" dirty="0"/>
              <a:t> is </a:t>
            </a:r>
            <a:r>
              <a:rPr lang="nb-NO" dirty="0" err="1"/>
              <a:t>flagged</a:t>
            </a:r>
            <a:r>
              <a:rPr lang="nb-NO" dirty="0"/>
              <a:t> as «</a:t>
            </a:r>
            <a:r>
              <a:rPr lang="nb-NO" dirty="0" err="1"/>
              <a:t>may</a:t>
            </a:r>
            <a:r>
              <a:rPr lang="nb-NO" dirty="0"/>
              <a:t> be </a:t>
            </a:r>
            <a:r>
              <a:rPr lang="nb-NO" dirty="0" err="1"/>
              <a:t>insufficient</a:t>
            </a:r>
            <a:r>
              <a:rPr lang="nb-NO" dirty="0"/>
              <a:t>». Is </a:t>
            </a:r>
            <a:r>
              <a:rPr lang="nb-NO" dirty="0" err="1"/>
              <a:t>they’re</a:t>
            </a:r>
            <a:r>
              <a:rPr lang="nb-NO" dirty="0"/>
              <a:t> </a:t>
            </a:r>
            <a:r>
              <a:rPr lang="nb-NO" dirty="0" err="1"/>
              <a:t>acceptable</a:t>
            </a:r>
            <a:r>
              <a:rPr lang="nb-NO" dirty="0"/>
              <a:t>, </a:t>
            </a:r>
            <a:r>
              <a:rPr lang="nb-NO" dirty="0" err="1"/>
              <a:t>then</a:t>
            </a:r>
            <a:r>
              <a:rPr lang="nb-NO" dirty="0"/>
              <a:t> </a:t>
            </a:r>
            <a:r>
              <a:rPr lang="nb-NO" dirty="0" err="1"/>
              <a:t>it’s</a:t>
            </a:r>
            <a:r>
              <a:rPr lang="nb-NO" dirty="0"/>
              <a:t> marked as OK. </a:t>
            </a:r>
          </a:p>
          <a:p>
            <a:pPr marL="228600" indent="-228600">
              <a:buAutoNum type="arabicPeriod"/>
            </a:pPr>
            <a:r>
              <a:rPr lang="nb-NO" dirty="0" err="1"/>
              <a:t>Finally</a:t>
            </a:r>
            <a:r>
              <a:rPr lang="nb-NO" dirty="0"/>
              <a:t>, </a:t>
            </a:r>
            <a:r>
              <a:rPr lang="nb-NO" dirty="0" err="1"/>
              <a:t>the</a:t>
            </a:r>
            <a:r>
              <a:rPr lang="nb-NO" dirty="0"/>
              <a:t> </a:t>
            </a:r>
            <a:r>
              <a:rPr lang="nb-NO" dirty="0" err="1"/>
              <a:t>tool</a:t>
            </a:r>
            <a:r>
              <a:rPr lang="nb-NO" dirty="0"/>
              <a:t> </a:t>
            </a:r>
            <a:r>
              <a:rPr lang="nb-NO" dirty="0" err="1"/>
              <a:t>generates</a:t>
            </a:r>
            <a:r>
              <a:rPr lang="nb-NO" dirty="0"/>
              <a:t> a </a:t>
            </a:r>
            <a:r>
              <a:rPr lang="nb-NO" dirty="0" err="1"/>
              <a:t>capacity</a:t>
            </a:r>
            <a:r>
              <a:rPr lang="nb-NO" dirty="0"/>
              <a:t> –</a:t>
            </a:r>
            <a:r>
              <a:rPr lang="nb-NO" dirty="0" err="1"/>
              <a:t>control</a:t>
            </a:r>
            <a:r>
              <a:rPr lang="nb-NO" dirty="0"/>
              <a:t> report </a:t>
            </a:r>
            <a:r>
              <a:rPr lang="nb-NO" dirty="0" err="1"/>
              <a:t>summarizing</a:t>
            </a:r>
            <a:r>
              <a:rPr lang="nb-NO" dirty="0"/>
              <a:t> all </a:t>
            </a:r>
            <a:r>
              <a:rPr lang="nb-NO" dirty="0" err="1"/>
              <a:t>outcomes</a:t>
            </a:r>
            <a:r>
              <a:rPr lang="nb-NO" dirty="0"/>
              <a:t> </a:t>
            </a:r>
            <a:r>
              <a:rPr lang="nb-NO" dirty="0" err="1"/>
              <a:t>before</a:t>
            </a:r>
            <a:r>
              <a:rPr lang="nb-NO" dirty="0"/>
              <a:t> </a:t>
            </a:r>
            <a:r>
              <a:rPr lang="nb-NO" dirty="0" err="1"/>
              <a:t>the</a:t>
            </a:r>
            <a:r>
              <a:rPr lang="nb-NO" dirty="0"/>
              <a:t> </a:t>
            </a:r>
            <a:r>
              <a:rPr lang="nb-NO" dirty="0" err="1"/>
              <a:t>process</a:t>
            </a:r>
            <a:r>
              <a:rPr lang="nb-NO" dirty="0"/>
              <a:t> </a:t>
            </a:r>
            <a:r>
              <a:rPr lang="nb-NO" dirty="0" err="1"/>
              <a:t>ends</a:t>
            </a:r>
            <a:r>
              <a:rPr lang="nb-NO" dirty="0"/>
              <a:t>. </a:t>
            </a:r>
          </a:p>
        </p:txBody>
      </p:sp>
      <p:sp>
        <p:nvSpPr>
          <p:cNvPr id="4" name="Plassholder for lysbildenummer 3"/>
          <p:cNvSpPr>
            <a:spLocks noGrp="1"/>
          </p:cNvSpPr>
          <p:nvPr>
            <p:ph type="sldNum" sz="quarter" idx="5"/>
          </p:nvPr>
        </p:nvSpPr>
        <p:spPr/>
        <p:txBody>
          <a:bodyPr/>
          <a:lstStyle/>
          <a:p>
            <a:fld id="{B78D3478-9A63-48E4-9E8A-40FF5965B8D9}" type="slidenum">
              <a:rPr lang="nb-NO" smtClean="0"/>
              <a:t>2</a:t>
            </a:fld>
            <a:endParaRPr lang="nb-NO"/>
          </a:p>
        </p:txBody>
      </p:sp>
    </p:spTree>
    <p:extLst>
      <p:ext uri="{BB962C8B-B14F-4D97-AF65-F5344CB8AC3E}">
        <p14:creationId xmlns:p14="http://schemas.microsoft.com/office/powerpoint/2010/main" val="42508340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The </a:t>
            </a:r>
            <a:r>
              <a:rPr lang="nb-NO" dirty="0" err="1"/>
              <a:t>aim</a:t>
            </a:r>
            <a:r>
              <a:rPr lang="nb-NO" dirty="0"/>
              <a:t> of </a:t>
            </a:r>
            <a:r>
              <a:rPr lang="nb-NO" dirty="0" err="1"/>
              <a:t>our</a:t>
            </a:r>
            <a:r>
              <a:rPr lang="nb-NO" dirty="0"/>
              <a:t> </a:t>
            </a:r>
            <a:r>
              <a:rPr lang="nb-NO" dirty="0" err="1"/>
              <a:t>tool</a:t>
            </a:r>
            <a:r>
              <a:rPr lang="nb-NO" dirty="0"/>
              <a:t> is to </a:t>
            </a:r>
            <a:r>
              <a:rPr lang="nb-NO" dirty="0" err="1"/>
              <a:t>evaluate</a:t>
            </a:r>
            <a:r>
              <a:rPr lang="nb-NO" dirty="0"/>
              <a:t> </a:t>
            </a:r>
            <a:r>
              <a:rPr lang="nb-NO" dirty="0" err="1"/>
              <a:t>the</a:t>
            </a:r>
            <a:r>
              <a:rPr lang="nb-NO" dirty="0"/>
              <a:t> </a:t>
            </a:r>
            <a:r>
              <a:rPr lang="nb-NO" dirty="0" err="1"/>
              <a:t>axial</a:t>
            </a:r>
            <a:r>
              <a:rPr lang="nb-NO" dirty="0"/>
              <a:t> </a:t>
            </a:r>
            <a:r>
              <a:rPr lang="nb-NO" dirty="0" err="1"/>
              <a:t>load</a:t>
            </a:r>
            <a:r>
              <a:rPr lang="nb-NO" dirty="0"/>
              <a:t> </a:t>
            </a:r>
            <a:r>
              <a:rPr lang="nb-NO" dirty="0" err="1"/>
              <a:t>capacity</a:t>
            </a:r>
            <a:r>
              <a:rPr lang="nb-NO" dirty="0"/>
              <a:t> of </a:t>
            </a:r>
            <a:r>
              <a:rPr lang="nb-NO" dirty="0" err="1"/>
              <a:t>the</a:t>
            </a:r>
            <a:r>
              <a:rPr lang="nb-NO" dirty="0"/>
              <a:t> IFC </a:t>
            </a:r>
            <a:r>
              <a:rPr lang="nb-NO" dirty="0" err="1"/>
              <a:t>columns</a:t>
            </a:r>
            <a:r>
              <a:rPr lang="nb-NO" dirty="0"/>
              <a:t>, </a:t>
            </a:r>
            <a:r>
              <a:rPr lang="nb-NO" dirty="0" err="1"/>
              <a:t>using</a:t>
            </a:r>
            <a:r>
              <a:rPr lang="nb-NO" dirty="0"/>
              <a:t> </a:t>
            </a:r>
            <a:r>
              <a:rPr lang="nb-NO" dirty="0" err="1"/>
              <a:t>key</a:t>
            </a:r>
            <a:r>
              <a:rPr lang="nb-NO" dirty="0"/>
              <a:t> </a:t>
            </a:r>
            <a:r>
              <a:rPr lang="nb-NO" dirty="0" err="1"/>
              <a:t>information</a:t>
            </a:r>
            <a:r>
              <a:rPr lang="nb-NO" dirty="0"/>
              <a:t> </a:t>
            </a:r>
            <a:r>
              <a:rPr lang="nb-NO" dirty="0" err="1"/>
              <a:t>such</a:t>
            </a:r>
            <a:r>
              <a:rPr lang="nb-NO" dirty="0"/>
              <a:t> as material </a:t>
            </a:r>
            <a:r>
              <a:rPr lang="nb-NO" dirty="0" err="1"/>
              <a:t>properties</a:t>
            </a:r>
            <a:r>
              <a:rPr lang="nb-NO" dirty="0"/>
              <a:t>, </a:t>
            </a:r>
            <a:r>
              <a:rPr lang="nb-NO" dirty="0" err="1"/>
              <a:t>geometry</a:t>
            </a:r>
            <a:r>
              <a:rPr lang="nb-NO" dirty="0"/>
              <a:t>, and </a:t>
            </a:r>
            <a:r>
              <a:rPr lang="nb-NO" dirty="0" err="1"/>
              <a:t>the</a:t>
            </a:r>
            <a:r>
              <a:rPr lang="nb-NO" dirty="0"/>
              <a:t> Global ID from </a:t>
            </a:r>
            <a:r>
              <a:rPr lang="nb-NO" dirty="0" err="1"/>
              <a:t>the</a:t>
            </a:r>
            <a:r>
              <a:rPr lang="nb-NO" dirty="0"/>
              <a:t> IFC </a:t>
            </a:r>
            <a:r>
              <a:rPr lang="nb-NO" dirty="0" err="1"/>
              <a:t>model</a:t>
            </a:r>
            <a:r>
              <a:rPr lang="nb-NO" dirty="0"/>
              <a:t>. </a:t>
            </a:r>
          </a:p>
          <a:p>
            <a:r>
              <a:rPr lang="nb-NO" dirty="0"/>
              <a:t>It </a:t>
            </a:r>
            <a:r>
              <a:rPr lang="nb-NO" dirty="0" err="1"/>
              <a:t>also</a:t>
            </a:r>
            <a:r>
              <a:rPr lang="nb-NO" dirty="0"/>
              <a:t> </a:t>
            </a:r>
            <a:r>
              <a:rPr lang="nb-NO" dirty="0" err="1"/>
              <a:t>checks</a:t>
            </a:r>
            <a:r>
              <a:rPr lang="nb-NO" dirty="0"/>
              <a:t> </a:t>
            </a:r>
            <a:r>
              <a:rPr lang="nb-NO" dirty="0" err="1"/>
              <a:t>the</a:t>
            </a:r>
            <a:r>
              <a:rPr lang="nb-NO" dirty="0"/>
              <a:t> </a:t>
            </a:r>
            <a:r>
              <a:rPr lang="nb-NO" dirty="0" err="1"/>
              <a:t>applied</a:t>
            </a:r>
            <a:r>
              <a:rPr lang="nb-NO" dirty="0"/>
              <a:t> </a:t>
            </a:r>
            <a:r>
              <a:rPr lang="nb-NO" dirty="0" err="1"/>
              <a:t>loads</a:t>
            </a:r>
            <a:r>
              <a:rPr lang="nb-NO" dirty="0"/>
              <a:t> </a:t>
            </a:r>
            <a:r>
              <a:rPr lang="nb-NO" dirty="0" err="1"/>
              <a:t>coming</a:t>
            </a:r>
            <a:r>
              <a:rPr lang="nb-NO" dirty="0"/>
              <a:t> from beams and </a:t>
            </a:r>
            <a:r>
              <a:rPr lang="nb-NO" dirty="0" err="1"/>
              <a:t>slabs</a:t>
            </a:r>
            <a:r>
              <a:rPr lang="nb-NO" dirty="0"/>
              <a:t> </a:t>
            </a:r>
            <a:r>
              <a:rPr lang="nb-NO" dirty="0" err="1"/>
              <a:t>connected</a:t>
            </a:r>
            <a:r>
              <a:rPr lang="nb-NO" dirty="0"/>
              <a:t> to </a:t>
            </a:r>
            <a:r>
              <a:rPr lang="nb-NO" dirty="0" err="1"/>
              <a:t>the</a:t>
            </a:r>
            <a:r>
              <a:rPr lang="nb-NO" dirty="0"/>
              <a:t> </a:t>
            </a:r>
            <a:r>
              <a:rPr lang="nb-NO" dirty="0" err="1"/>
              <a:t>columns</a:t>
            </a:r>
            <a:r>
              <a:rPr lang="nb-NO" dirty="0"/>
              <a:t>. </a:t>
            </a:r>
          </a:p>
          <a:p>
            <a:r>
              <a:rPr lang="nb-NO" dirty="0" err="1"/>
              <a:t>Based</a:t>
            </a:r>
            <a:r>
              <a:rPr lang="nb-NO" dirty="0"/>
              <a:t> </a:t>
            </a:r>
            <a:r>
              <a:rPr lang="nb-NO" dirty="0" err="1"/>
              <a:t>on</a:t>
            </a:r>
            <a:r>
              <a:rPr lang="nb-NO" dirty="0"/>
              <a:t> </a:t>
            </a:r>
            <a:r>
              <a:rPr lang="nb-NO" dirty="0" err="1"/>
              <a:t>these</a:t>
            </a:r>
            <a:r>
              <a:rPr lang="nb-NO" dirty="0"/>
              <a:t> inputs, </a:t>
            </a:r>
            <a:r>
              <a:rPr lang="nb-NO" dirty="0" err="1"/>
              <a:t>the</a:t>
            </a:r>
            <a:r>
              <a:rPr lang="nb-NO" dirty="0"/>
              <a:t> </a:t>
            </a:r>
            <a:r>
              <a:rPr lang="nb-NO" dirty="0" err="1"/>
              <a:t>tool</a:t>
            </a:r>
            <a:r>
              <a:rPr lang="nb-NO" dirty="0"/>
              <a:t> </a:t>
            </a:r>
            <a:r>
              <a:rPr lang="nb-NO" dirty="0" err="1"/>
              <a:t>generates</a:t>
            </a:r>
            <a:r>
              <a:rPr lang="nb-NO" dirty="0"/>
              <a:t> a simple report as an output, </a:t>
            </a:r>
            <a:r>
              <a:rPr lang="nb-NO" dirty="0" err="1"/>
              <a:t>indicating</a:t>
            </a:r>
            <a:r>
              <a:rPr lang="nb-NO" dirty="0"/>
              <a:t> </a:t>
            </a:r>
            <a:r>
              <a:rPr lang="nb-NO" dirty="0" err="1"/>
              <a:t>wheter</a:t>
            </a:r>
            <a:r>
              <a:rPr lang="nb-NO" dirty="0"/>
              <a:t> </a:t>
            </a:r>
            <a:r>
              <a:rPr lang="nb-NO" dirty="0" err="1"/>
              <a:t>each</a:t>
            </a:r>
            <a:r>
              <a:rPr lang="nb-NO" dirty="0"/>
              <a:t> </a:t>
            </a:r>
            <a:r>
              <a:rPr lang="nb-NO" dirty="0" err="1"/>
              <a:t>column</a:t>
            </a:r>
            <a:r>
              <a:rPr lang="nb-NO" dirty="0"/>
              <a:t> is OK or </a:t>
            </a:r>
            <a:r>
              <a:rPr lang="nb-NO" dirty="0" err="1"/>
              <a:t>if</a:t>
            </a:r>
            <a:r>
              <a:rPr lang="nb-NO" dirty="0"/>
              <a:t> </a:t>
            </a:r>
            <a:r>
              <a:rPr lang="nb-NO" dirty="0" err="1"/>
              <a:t>the</a:t>
            </a:r>
            <a:r>
              <a:rPr lang="nb-NO" dirty="0"/>
              <a:t> </a:t>
            </a:r>
            <a:r>
              <a:rPr lang="nb-NO" dirty="0" err="1"/>
              <a:t>capacity</a:t>
            </a:r>
            <a:r>
              <a:rPr lang="nb-NO" dirty="0"/>
              <a:t> is </a:t>
            </a:r>
            <a:r>
              <a:rPr lang="nb-NO" dirty="0" err="1"/>
              <a:t>insufficient</a:t>
            </a:r>
            <a:r>
              <a:rPr lang="nb-NO" dirty="0"/>
              <a:t>. </a:t>
            </a:r>
          </a:p>
          <a:p>
            <a:r>
              <a:rPr lang="nb-NO" dirty="0"/>
              <a:t>In </a:t>
            </a:r>
            <a:r>
              <a:rPr lang="nb-NO" dirty="0" err="1"/>
              <a:t>short</a:t>
            </a:r>
            <a:r>
              <a:rPr lang="nb-NO" dirty="0"/>
              <a:t>, it </a:t>
            </a:r>
            <a:r>
              <a:rPr lang="nb-NO" dirty="0" err="1"/>
              <a:t>provides</a:t>
            </a:r>
            <a:r>
              <a:rPr lang="nb-NO" dirty="0"/>
              <a:t> a fast and </a:t>
            </a:r>
            <a:r>
              <a:rPr lang="nb-NO" dirty="0" err="1"/>
              <a:t>consistent</a:t>
            </a:r>
            <a:r>
              <a:rPr lang="nb-NO" dirty="0"/>
              <a:t> </a:t>
            </a:r>
            <a:r>
              <a:rPr lang="nb-NO" dirty="0" err="1"/>
              <a:t>way</a:t>
            </a:r>
            <a:r>
              <a:rPr lang="nb-NO" dirty="0"/>
              <a:t> to </a:t>
            </a:r>
            <a:r>
              <a:rPr lang="nb-NO" dirty="0" err="1"/>
              <a:t>verify</a:t>
            </a:r>
            <a:r>
              <a:rPr lang="nb-NO" dirty="0"/>
              <a:t> </a:t>
            </a:r>
            <a:r>
              <a:rPr lang="nb-NO" dirty="0" err="1"/>
              <a:t>the</a:t>
            </a:r>
            <a:r>
              <a:rPr lang="nb-NO" dirty="0"/>
              <a:t> </a:t>
            </a:r>
            <a:r>
              <a:rPr lang="nb-NO" dirty="0" err="1"/>
              <a:t>column</a:t>
            </a:r>
            <a:r>
              <a:rPr lang="nb-NO" dirty="0"/>
              <a:t> </a:t>
            </a:r>
            <a:r>
              <a:rPr lang="nb-NO" dirty="0" err="1"/>
              <a:t>capacity</a:t>
            </a:r>
            <a:r>
              <a:rPr lang="nb-NO" dirty="0"/>
              <a:t> </a:t>
            </a:r>
            <a:r>
              <a:rPr lang="nb-NO" dirty="0" err="1"/>
              <a:t>early</a:t>
            </a:r>
            <a:r>
              <a:rPr lang="nb-NO" dirty="0"/>
              <a:t> in </a:t>
            </a:r>
            <a:r>
              <a:rPr lang="nb-NO" dirty="0" err="1"/>
              <a:t>the</a:t>
            </a:r>
            <a:r>
              <a:rPr lang="nb-NO" dirty="0"/>
              <a:t> design </a:t>
            </a:r>
            <a:r>
              <a:rPr lang="nb-NO" dirty="0" err="1"/>
              <a:t>process</a:t>
            </a:r>
            <a:r>
              <a:rPr lang="nb-NO" dirty="0"/>
              <a:t>. </a:t>
            </a:r>
          </a:p>
        </p:txBody>
      </p:sp>
      <p:sp>
        <p:nvSpPr>
          <p:cNvPr id="4" name="Plassholder for lysbildenummer 3"/>
          <p:cNvSpPr>
            <a:spLocks noGrp="1"/>
          </p:cNvSpPr>
          <p:nvPr>
            <p:ph type="sldNum" sz="quarter" idx="5"/>
          </p:nvPr>
        </p:nvSpPr>
        <p:spPr/>
        <p:txBody>
          <a:bodyPr/>
          <a:lstStyle/>
          <a:p>
            <a:fld id="{B78D3478-9A63-48E4-9E8A-40FF5965B8D9}" type="slidenum">
              <a:rPr lang="nb-NO" smtClean="0"/>
              <a:t>3</a:t>
            </a:fld>
            <a:endParaRPr lang="nb-NO"/>
          </a:p>
        </p:txBody>
      </p:sp>
    </p:spTree>
    <p:extLst>
      <p:ext uri="{BB962C8B-B14F-4D97-AF65-F5344CB8AC3E}">
        <p14:creationId xmlns:p14="http://schemas.microsoft.com/office/powerpoint/2010/main" val="12876141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sz="2000" dirty="0"/>
              <a:t>A more </a:t>
            </a:r>
            <a:r>
              <a:rPr lang="nb-NO" sz="2000" dirty="0" err="1"/>
              <a:t>detailed</a:t>
            </a:r>
            <a:r>
              <a:rPr lang="nb-NO" sz="2000" dirty="0"/>
              <a:t> </a:t>
            </a:r>
            <a:r>
              <a:rPr lang="nb-NO" sz="2000" dirty="0" err="1"/>
              <a:t>workflow</a:t>
            </a:r>
            <a:r>
              <a:rPr lang="nb-NO" sz="2000" dirty="0"/>
              <a:t> </a:t>
            </a:r>
            <a:r>
              <a:rPr lang="nb-NO" sz="2000" dirty="0" err="1"/>
              <a:t>behind</a:t>
            </a:r>
            <a:r>
              <a:rPr lang="nb-NO" sz="2000" dirty="0"/>
              <a:t> </a:t>
            </a:r>
            <a:r>
              <a:rPr lang="nb-NO" sz="2000" dirty="0" err="1"/>
              <a:t>our</a:t>
            </a:r>
            <a:r>
              <a:rPr lang="nb-NO" sz="2000" dirty="0"/>
              <a:t> </a:t>
            </a:r>
            <a:r>
              <a:rPr lang="nb-NO" sz="2000" dirty="0" err="1"/>
              <a:t>tool</a:t>
            </a:r>
            <a:r>
              <a:rPr lang="nb-NO" sz="2000" dirty="0"/>
              <a:t>. </a:t>
            </a:r>
          </a:p>
          <a:p>
            <a:pPr marL="457200" indent="-457200">
              <a:buAutoNum type="arabicPeriod"/>
            </a:pPr>
            <a:r>
              <a:rPr lang="en-US" sz="2000" dirty="0"/>
              <a:t>During the process, we actually had to make one change. The original plan was to use load data from slabs and beams provided by another group, but during the process we switched to using the loads from the report from Advanced Building Design instead.</a:t>
            </a:r>
          </a:p>
          <a:p>
            <a:pPr marL="457200" indent="-457200">
              <a:buAutoNum type="arabicPeriod"/>
            </a:pPr>
            <a:r>
              <a:rPr lang="en-US" sz="2000" dirty="0"/>
              <a:t>Next, we used the </a:t>
            </a:r>
            <a:r>
              <a:rPr lang="en-US" sz="2000" dirty="0" err="1"/>
              <a:t>IFCOpenShell</a:t>
            </a:r>
            <a:r>
              <a:rPr lang="en-US" sz="2000" dirty="0"/>
              <a:t> library to figure out how to extract all the information we needed to calculate the axial capacity for each column. We set up the script so that it can pull the relevant data depending on which </a:t>
            </a:r>
            <a:r>
              <a:rPr lang="en-US" sz="2000" dirty="0" err="1"/>
              <a:t>storey</a:t>
            </a:r>
            <a:r>
              <a:rPr lang="en-US" sz="2000" dirty="0"/>
              <a:t> you want to check. Since we focused on the basement, and all the columns there are concrete, we limited the material scope to concrete.</a:t>
            </a:r>
            <a:r>
              <a:rPr lang="nb-NO" sz="2000" dirty="0"/>
              <a:t> </a:t>
            </a:r>
          </a:p>
          <a:p>
            <a:pPr marL="457200" indent="-457200">
              <a:buAutoNum type="arabicPeriod"/>
            </a:pPr>
            <a:r>
              <a:rPr lang="en-US" sz="2000" dirty="0"/>
              <a:t>After that, we built the script that applies the loads to each column, computes the axial capacity, and then automatically generates a report with all the results directly into a folder. So the whole process, from reading the IFC-model to producing the final report, runs through the Python script.</a:t>
            </a:r>
            <a:endParaRPr lang="nb-NO" sz="2000" dirty="0"/>
          </a:p>
        </p:txBody>
      </p:sp>
      <p:sp>
        <p:nvSpPr>
          <p:cNvPr id="4" name="Plassholder for lysbildenummer 3"/>
          <p:cNvSpPr>
            <a:spLocks noGrp="1"/>
          </p:cNvSpPr>
          <p:nvPr>
            <p:ph type="sldNum" sz="quarter" idx="5"/>
          </p:nvPr>
        </p:nvSpPr>
        <p:spPr/>
        <p:txBody>
          <a:bodyPr/>
          <a:lstStyle/>
          <a:p>
            <a:fld id="{B78D3478-9A63-48E4-9E8A-40FF5965B8D9}" type="slidenum">
              <a:rPr lang="nb-NO" smtClean="0"/>
              <a:t>4</a:t>
            </a:fld>
            <a:endParaRPr lang="nb-NO"/>
          </a:p>
        </p:txBody>
      </p:sp>
    </p:spTree>
    <p:extLst>
      <p:ext uri="{BB962C8B-B14F-4D97-AF65-F5344CB8AC3E}">
        <p14:creationId xmlns:p14="http://schemas.microsoft.com/office/powerpoint/2010/main" val="1797556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err="1"/>
              <a:t>Now</a:t>
            </a:r>
            <a:r>
              <a:rPr lang="nb-NO" dirty="0"/>
              <a:t> </a:t>
            </a:r>
            <a:r>
              <a:rPr lang="nb-NO" dirty="0" err="1"/>
              <a:t>we’re</a:t>
            </a:r>
            <a:r>
              <a:rPr lang="nb-NO" dirty="0"/>
              <a:t> </a:t>
            </a:r>
            <a:r>
              <a:rPr lang="nb-NO" dirty="0" err="1"/>
              <a:t>going</a:t>
            </a:r>
            <a:r>
              <a:rPr lang="nb-NO" dirty="0"/>
              <a:t> to </a:t>
            </a:r>
            <a:r>
              <a:rPr lang="nb-NO" dirty="0" err="1"/>
              <a:t>explain</a:t>
            </a:r>
            <a:r>
              <a:rPr lang="nb-NO" dirty="0"/>
              <a:t> </a:t>
            </a:r>
            <a:r>
              <a:rPr lang="nb-NO" dirty="0" err="1"/>
              <a:t>how</a:t>
            </a:r>
            <a:r>
              <a:rPr lang="nb-NO" dirty="0"/>
              <a:t> to run </a:t>
            </a:r>
            <a:r>
              <a:rPr lang="nb-NO" dirty="0" err="1"/>
              <a:t>the</a:t>
            </a:r>
            <a:r>
              <a:rPr lang="nb-NO" dirty="0"/>
              <a:t> </a:t>
            </a:r>
            <a:r>
              <a:rPr lang="nb-NO" dirty="0" err="1"/>
              <a:t>tool</a:t>
            </a:r>
            <a:endParaRPr lang="nb-NO" dirty="0"/>
          </a:p>
          <a:p>
            <a:pPr marL="228600" indent="-228600">
              <a:buAutoNum type="arabicPeriod"/>
            </a:pPr>
            <a:r>
              <a:rPr lang="nb-NO" dirty="0"/>
              <a:t>First, </a:t>
            </a:r>
            <a:r>
              <a:rPr lang="nb-NO" dirty="0" err="1"/>
              <a:t>there</a:t>
            </a:r>
            <a:r>
              <a:rPr lang="nb-NO" dirty="0"/>
              <a:t> </a:t>
            </a:r>
            <a:r>
              <a:rPr lang="nb-NO" dirty="0" err="1"/>
              <a:t>are</a:t>
            </a:r>
            <a:r>
              <a:rPr lang="nb-NO" dirty="0"/>
              <a:t> </a:t>
            </a:r>
            <a:r>
              <a:rPr lang="nb-NO" dirty="0" err="1"/>
              <a:t>two</a:t>
            </a:r>
            <a:r>
              <a:rPr lang="nb-NO" dirty="0"/>
              <a:t> </a:t>
            </a:r>
            <a:r>
              <a:rPr lang="nb-NO" dirty="0" err="1"/>
              <a:t>requirements</a:t>
            </a:r>
            <a:r>
              <a:rPr lang="nb-NO" dirty="0"/>
              <a:t>. </a:t>
            </a:r>
            <a:r>
              <a:rPr lang="nb-NO" dirty="0" err="1"/>
              <a:t>You</a:t>
            </a:r>
            <a:r>
              <a:rPr lang="nb-NO" dirty="0"/>
              <a:t> </a:t>
            </a:r>
            <a:r>
              <a:rPr lang="nb-NO" dirty="0" err="1"/>
              <a:t>need</a:t>
            </a:r>
            <a:r>
              <a:rPr lang="nb-NO" dirty="0"/>
              <a:t> Python </a:t>
            </a:r>
            <a:r>
              <a:rPr lang="nb-NO" dirty="0" err="1"/>
              <a:t>installed</a:t>
            </a:r>
            <a:r>
              <a:rPr lang="nb-NO" dirty="0"/>
              <a:t>, and </a:t>
            </a:r>
            <a:r>
              <a:rPr lang="nb-NO" dirty="0" err="1"/>
              <a:t>you</a:t>
            </a:r>
            <a:r>
              <a:rPr lang="nb-NO" dirty="0"/>
              <a:t> </a:t>
            </a:r>
            <a:r>
              <a:rPr lang="nb-NO" dirty="0" err="1"/>
              <a:t>need</a:t>
            </a:r>
            <a:r>
              <a:rPr lang="nb-NO" dirty="0"/>
              <a:t> </a:t>
            </a:r>
            <a:r>
              <a:rPr lang="nb-NO" dirty="0" err="1"/>
              <a:t>the</a:t>
            </a:r>
            <a:r>
              <a:rPr lang="nb-NO" dirty="0"/>
              <a:t> </a:t>
            </a:r>
            <a:r>
              <a:rPr lang="nb-NO" dirty="0" err="1"/>
              <a:t>IFCOpenShell</a:t>
            </a:r>
            <a:r>
              <a:rPr lang="nb-NO" dirty="0"/>
              <a:t> </a:t>
            </a:r>
            <a:r>
              <a:rPr lang="nb-NO" dirty="0" err="1"/>
              <a:t>library</a:t>
            </a:r>
            <a:r>
              <a:rPr lang="nb-NO" dirty="0"/>
              <a:t> to </a:t>
            </a:r>
            <a:r>
              <a:rPr lang="nb-NO" dirty="0" err="1"/>
              <a:t>extract</a:t>
            </a:r>
            <a:r>
              <a:rPr lang="nb-NO" dirty="0"/>
              <a:t> all </a:t>
            </a:r>
            <a:r>
              <a:rPr lang="nb-NO" dirty="0" err="1"/>
              <a:t>the</a:t>
            </a:r>
            <a:r>
              <a:rPr lang="nb-NO" dirty="0"/>
              <a:t> IFC data. </a:t>
            </a:r>
          </a:p>
          <a:p>
            <a:pPr marL="228600" indent="-228600">
              <a:buAutoNum type="arabicPeriod"/>
            </a:pPr>
            <a:r>
              <a:rPr lang="nb-NO" dirty="0" err="1"/>
              <a:t>Step</a:t>
            </a:r>
            <a:r>
              <a:rPr lang="nb-NO" dirty="0"/>
              <a:t> </a:t>
            </a:r>
            <a:r>
              <a:rPr lang="nb-NO" dirty="0" err="1"/>
              <a:t>two</a:t>
            </a:r>
            <a:r>
              <a:rPr lang="nb-NO" dirty="0"/>
              <a:t> is to </a:t>
            </a:r>
            <a:r>
              <a:rPr lang="nb-NO" dirty="0" err="1"/>
              <a:t>prepare</a:t>
            </a:r>
            <a:r>
              <a:rPr lang="nb-NO" dirty="0"/>
              <a:t> </a:t>
            </a:r>
            <a:r>
              <a:rPr lang="nb-NO" dirty="0" err="1"/>
              <a:t>the</a:t>
            </a:r>
            <a:r>
              <a:rPr lang="nb-NO" dirty="0"/>
              <a:t> IFC </a:t>
            </a:r>
            <a:r>
              <a:rPr lang="nb-NO" dirty="0" err="1"/>
              <a:t>model</a:t>
            </a:r>
            <a:r>
              <a:rPr lang="nb-NO" dirty="0"/>
              <a:t>. </a:t>
            </a:r>
            <a:r>
              <a:rPr lang="nb-NO" dirty="0" err="1"/>
              <a:t>You</a:t>
            </a:r>
            <a:r>
              <a:rPr lang="nb-NO" dirty="0"/>
              <a:t> </a:t>
            </a:r>
            <a:r>
              <a:rPr lang="nb-NO" dirty="0" err="1"/>
              <a:t>simply</a:t>
            </a:r>
            <a:r>
              <a:rPr lang="nb-NO" dirty="0"/>
              <a:t> save </a:t>
            </a:r>
            <a:r>
              <a:rPr lang="nb-NO" dirty="0" err="1"/>
              <a:t>your</a:t>
            </a:r>
            <a:r>
              <a:rPr lang="nb-NO" dirty="0"/>
              <a:t> </a:t>
            </a:r>
            <a:r>
              <a:rPr lang="nb-NO" dirty="0" err="1"/>
              <a:t>structural</a:t>
            </a:r>
            <a:r>
              <a:rPr lang="nb-NO" dirty="0"/>
              <a:t> </a:t>
            </a:r>
            <a:r>
              <a:rPr lang="nb-NO" dirty="0" err="1"/>
              <a:t>model</a:t>
            </a:r>
            <a:r>
              <a:rPr lang="nb-NO" dirty="0"/>
              <a:t> as an IFC file, and </a:t>
            </a:r>
            <a:r>
              <a:rPr lang="nb-NO" dirty="0" err="1"/>
              <a:t>place</a:t>
            </a:r>
            <a:r>
              <a:rPr lang="nb-NO" dirty="0"/>
              <a:t> </a:t>
            </a:r>
            <a:r>
              <a:rPr lang="nb-NO" dirty="0" err="1"/>
              <a:t>the</a:t>
            </a:r>
            <a:r>
              <a:rPr lang="nb-NO" dirty="0"/>
              <a:t> file in </a:t>
            </a:r>
            <a:r>
              <a:rPr lang="nb-NO" dirty="0" err="1"/>
              <a:t>the</a:t>
            </a:r>
            <a:r>
              <a:rPr lang="nb-NO" dirty="0"/>
              <a:t> same folder as </a:t>
            </a:r>
            <a:r>
              <a:rPr lang="nb-NO" dirty="0" err="1"/>
              <a:t>the</a:t>
            </a:r>
            <a:r>
              <a:rPr lang="nb-NO" dirty="0"/>
              <a:t> script. If not, </a:t>
            </a:r>
            <a:r>
              <a:rPr lang="nb-NO" dirty="0" err="1"/>
              <a:t>you</a:t>
            </a:r>
            <a:r>
              <a:rPr lang="nb-NO" dirty="0"/>
              <a:t> have to </a:t>
            </a:r>
            <a:r>
              <a:rPr lang="nb-NO" dirty="0" err="1"/>
              <a:t>update</a:t>
            </a:r>
            <a:r>
              <a:rPr lang="nb-NO" dirty="0"/>
              <a:t> </a:t>
            </a:r>
            <a:r>
              <a:rPr lang="nb-NO" dirty="0" err="1"/>
              <a:t>the</a:t>
            </a:r>
            <a:r>
              <a:rPr lang="nb-NO" dirty="0"/>
              <a:t> </a:t>
            </a:r>
            <a:r>
              <a:rPr lang="nb-NO" dirty="0" err="1"/>
              <a:t>model</a:t>
            </a:r>
            <a:r>
              <a:rPr lang="nb-NO" dirty="0"/>
              <a:t> </a:t>
            </a:r>
            <a:r>
              <a:rPr lang="nb-NO" dirty="0" err="1"/>
              <a:t>path</a:t>
            </a:r>
            <a:r>
              <a:rPr lang="nb-NO" dirty="0"/>
              <a:t> in </a:t>
            </a:r>
            <a:r>
              <a:rPr lang="nb-NO" dirty="0" err="1"/>
              <a:t>the</a:t>
            </a:r>
            <a:r>
              <a:rPr lang="nb-NO" dirty="0"/>
              <a:t> start of </a:t>
            </a:r>
            <a:r>
              <a:rPr lang="nb-NO" dirty="0" err="1"/>
              <a:t>the</a:t>
            </a:r>
            <a:r>
              <a:rPr lang="nb-NO" dirty="0"/>
              <a:t> script. </a:t>
            </a:r>
          </a:p>
          <a:p>
            <a:pPr marL="228600" indent="-228600">
              <a:buAutoNum type="arabicPeriod"/>
            </a:pPr>
            <a:r>
              <a:rPr lang="nb-NO" dirty="0"/>
              <a:t>In </a:t>
            </a:r>
            <a:r>
              <a:rPr lang="nb-NO" dirty="0" err="1"/>
              <a:t>step</a:t>
            </a:r>
            <a:r>
              <a:rPr lang="nb-NO" dirty="0"/>
              <a:t> </a:t>
            </a:r>
            <a:r>
              <a:rPr lang="nb-NO" dirty="0" err="1"/>
              <a:t>three</a:t>
            </a:r>
            <a:r>
              <a:rPr lang="nb-NO" dirty="0"/>
              <a:t>, </a:t>
            </a:r>
            <a:r>
              <a:rPr lang="nb-NO" dirty="0" err="1"/>
              <a:t>you</a:t>
            </a:r>
            <a:r>
              <a:rPr lang="nb-NO" dirty="0"/>
              <a:t> run </a:t>
            </a:r>
            <a:r>
              <a:rPr lang="nb-NO" dirty="0" err="1"/>
              <a:t>the</a:t>
            </a:r>
            <a:r>
              <a:rPr lang="nb-NO" dirty="0"/>
              <a:t> script. </a:t>
            </a:r>
            <a:r>
              <a:rPr lang="nb-NO" dirty="0" err="1"/>
              <a:t>Then</a:t>
            </a:r>
            <a:r>
              <a:rPr lang="nb-NO" dirty="0"/>
              <a:t> </a:t>
            </a:r>
            <a:r>
              <a:rPr lang="nb-NO" dirty="0" err="1"/>
              <a:t>the</a:t>
            </a:r>
            <a:r>
              <a:rPr lang="nb-NO" dirty="0"/>
              <a:t> script </a:t>
            </a:r>
            <a:r>
              <a:rPr lang="nb-NO" dirty="0" err="1"/>
              <a:t>will</a:t>
            </a:r>
            <a:r>
              <a:rPr lang="nb-NO" dirty="0"/>
              <a:t> </a:t>
            </a:r>
            <a:r>
              <a:rPr lang="nb-NO" dirty="0" err="1"/>
              <a:t>open</a:t>
            </a:r>
            <a:r>
              <a:rPr lang="nb-NO" dirty="0"/>
              <a:t> </a:t>
            </a:r>
            <a:r>
              <a:rPr lang="nb-NO" dirty="0" err="1"/>
              <a:t>the</a:t>
            </a:r>
            <a:r>
              <a:rPr lang="nb-NO" dirty="0"/>
              <a:t> IFC file, </a:t>
            </a:r>
            <a:r>
              <a:rPr lang="nb-NO" dirty="0" err="1"/>
              <a:t>apply</a:t>
            </a:r>
            <a:r>
              <a:rPr lang="nb-NO" dirty="0"/>
              <a:t> </a:t>
            </a:r>
            <a:r>
              <a:rPr lang="nb-NO" dirty="0" err="1"/>
              <a:t>the</a:t>
            </a:r>
            <a:r>
              <a:rPr lang="nb-NO" dirty="0"/>
              <a:t> </a:t>
            </a:r>
            <a:r>
              <a:rPr lang="nb-NO" dirty="0" err="1"/>
              <a:t>loads</a:t>
            </a:r>
            <a:r>
              <a:rPr lang="nb-NO" dirty="0"/>
              <a:t> and run all </a:t>
            </a:r>
            <a:r>
              <a:rPr lang="nb-NO" dirty="0" err="1"/>
              <a:t>the</a:t>
            </a:r>
            <a:r>
              <a:rPr lang="nb-NO" dirty="0"/>
              <a:t> </a:t>
            </a:r>
            <a:r>
              <a:rPr lang="nb-NO" dirty="0" err="1"/>
              <a:t>calculations</a:t>
            </a:r>
            <a:r>
              <a:rPr lang="nb-NO" dirty="0"/>
              <a:t> </a:t>
            </a:r>
            <a:r>
              <a:rPr lang="nb-NO" dirty="0" err="1"/>
              <a:t>automatically</a:t>
            </a:r>
            <a:r>
              <a:rPr lang="nb-NO" dirty="0"/>
              <a:t>. </a:t>
            </a:r>
          </a:p>
          <a:p>
            <a:pPr marL="228600" indent="-228600">
              <a:buAutoNum type="arabicPeriod"/>
            </a:pPr>
            <a:r>
              <a:rPr lang="nb-NO" dirty="0"/>
              <a:t>In </a:t>
            </a:r>
            <a:r>
              <a:rPr lang="nb-NO" dirty="0" err="1"/>
              <a:t>the</a:t>
            </a:r>
            <a:r>
              <a:rPr lang="nb-NO" dirty="0"/>
              <a:t> last </a:t>
            </a:r>
            <a:r>
              <a:rPr lang="nb-NO" dirty="0" err="1"/>
              <a:t>step</a:t>
            </a:r>
            <a:r>
              <a:rPr lang="nb-NO" dirty="0"/>
              <a:t> </a:t>
            </a:r>
            <a:r>
              <a:rPr lang="nb-NO" dirty="0" err="1"/>
              <a:t>you</a:t>
            </a:r>
            <a:r>
              <a:rPr lang="nb-NO" dirty="0"/>
              <a:t> have to </a:t>
            </a:r>
            <a:r>
              <a:rPr lang="nb-NO" dirty="0" err="1"/>
              <a:t>open</a:t>
            </a:r>
            <a:r>
              <a:rPr lang="nb-NO" dirty="0"/>
              <a:t> </a:t>
            </a:r>
            <a:r>
              <a:rPr lang="nb-NO" dirty="0" err="1"/>
              <a:t>the</a:t>
            </a:r>
            <a:r>
              <a:rPr lang="nb-NO" dirty="0"/>
              <a:t> </a:t>
            </a:r>
            <a:r>
              <a:rPr lang="nb-NO" dirty="0" err="1"/>
              <a:t>text</a:t>
            </a:r>
            <a:r>
              <a:rPr lang="nb-NO" dirty="0"/>
              <a:t> report </a:t>
            </a:r>
            <a:r>
              <a:rPr lang="nb-NO" dirty="0" err="1"/>
              <a:t>that</a:t>
            </a:r>
            <a:r>
              <a:rPr lang="nb-NO" dirty="0"/>
              <a:t> </a:t>
            </a:r>
            <a:r>
              <a:rPr lang="nb-NO" dirty="0" err="1"/>
              <a:t>automatically</a:t>
            </a:r>
            <a:r>
              <a:rPr lang="nb-NO" dirty="0"/>
              <a:t> is </a:t>
            </a:r>
            <a:r>
              <a:rPr lang="nb-NO" dirty="0" err="1"/>
              <a:t>being</a:t>
            </a:r>
            <a:r>
              <a:rPr lang="nb-NO" dirty="0"/>
              <a:t> </a:t>
            </a:r>
            <a:r>
              <a:rPr lang="nb-NO" dirty="0" err="1"/>
              <a:t>created</a:t>
            </a:r>
            <a:r>
              <a:rPr lang="nb-NO" dirty="0"/>
              <a:t>, to </a:t>
            </a:r>
            <a:r>
              <a:rPr lang="nb-NO" dirty="0" err="1"/>
              <a:t>see</a:t>
            </a:r>
            <a:r>
              <a:rPr lang="nb-NO" dirty="0"/>
              <a:t> </a:t>
            </a:r>
            <a:r>
              <a:rPr lang="nb-NO" dirty="0" err="1"/>
              <a:t>the</a:t>
            </a:r>
            <a:r>
              <a:rPr lang="nb-NO" dirty="0"/>
              <a:t> pass/</a:t>
            </a:r>
            <a:r>
              <a:rPr lang="nb-NO" dirty="0" err="1"/>
              <a:t>fail</a:t>
            </a:r>
            <a:r>
              <a:rPr lang="nb-NO" dirty="0"/>
              <a:t> status of </a:t>
            </a:r>
            <a:r>
              <a:rPr lang="nb-NO" dirty="0" err="1"/>
              <a:t>the</a:t>
            </a:r>
            <a:r>
              <a:rPr lang="nb-NO" dirty="0"/>
              <a:t> </a:t>
            </a:r>
            <a:r>
              <a:rPr lang="nb-NO" dirty="0" err="1"/>
              <a:t>columns</a:t>
            </a:r>
            <a:r>
              <a:rPr lang="nb-NO" dirty="0"/>
              <a:t>. </a:t>
            </a:r>
          </a:p>
        </p:txBody>
      </p:sp>
      <p:sp>
        <p:nvSpPr>
          <p:cNvPr id="4" name="Plassholder for lysbildenummer 3"/>
          <p:cNvSpPr>
            <a:spLocks noGrp="1"/>
          </p:cNvSpPr>
          <p:nvPr>
            <p:ph type="sldNum" sz="quarter" idx="5"/>
          </p:nvPr>
        </p:nvSpPr>
        <p:spPr/>
        <p:txBody>
          <a:bodyPr/>
          <a:lstStyle/>
          <a:p>
            <a:fld id="{B78D3478-9A63-48E4-9E8A-40FF5965B8D9}" type="slidenum">
              <a:rPr lang="nb-NO" smtClean="0"/>
              <a:t>5</a:t>
            </a:fld>
            <a:endParaRPr lang="nb-NO"/>
          </a:p>
        </p:txBody>
      </p:sp>
    </p:spTree>
    <p:extLst>
      <p:ext uri="{BB962C8B-B14F-4D97-AF65-F5344CB8AC3E}">
        <p14:creationId xmlns:p14="http://schemas.microsoft.com/office/powerpoint/2010/main" val="30538016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en-US" dirty="0"/>
              <a:t>Here is an excerpt showing what the report looks like. It is sorted by the </a:t>
            </a:r>
            <a:r>
              <a:rPr lang="en-US" dirty="0" err="1"/>
              <a:t>GlobalID</a:t>
            </a:r>
            <a:r>
              <a:rPr lang="en-US" dirty="0"/>
              <a:t> of each column, making it easy to identify which column the calculations refer to. The report includes the </a:t>
            </a:r>
            <a:r>
              <a:rPr lang="en-US" dirty="0" err="1"/>
              <a:t>storey</a:t>
            </a:r>
            <a:r>
              <a:rPr lang="en-US" dirty="0"/>
              <a:t> where the column is located, its dimensions and material, the applied loads, the calculated capacity, the status check, and the utilization.</a:t>
            </a:r>
          </a:p>
          <a:p>
            <a:endParaRPr lang="en-US" dirty="0"/>
          </a:p>
          <a:p>
            <a:r>
              <a:rPr lang="en-US" dirty="0"/>
              <a:t>At the end, there is a summary showing how many columns were checked, how many passed, and how many did not. It also highlights the worst-case utilization and identifies which column it corresponds to.</a:t>
            </a:r>
          </a:p>
          <a:p>
            <a:endParaRPr lang="nb-NO" dirty="0"/>
          </a:p>
        </p:txBody>
      </p:sp>
      <p:sp>
        <p:nvSpPr>
          <p:cNvPr id="4" name="Plassholder for lysbildenummer 3"/>
          <p:cNvSpPr>
            <a:spLocks noGrp="1"/>
          </p:cNvSpPr>
          <p:nvPr>
            <p:ph type="sldNum" sz="quarter" idx="5"/>
          </p:nvPr>
        </p:nvSpPr>
        <p:spPr/>
        <p:txBody>
          <a:bodyPr/>
          <a:lstStyle/>
          <a:p>
            <a:fld id="{B78D3478-9A63-48E4-9E8A-40FF5965B8D9}" type="slidenum">
              <a:rPr lang="nb-NO" smtClean="0"/>
              <a:t>6</a:t>
            </a:fld>
            <a:endParaRPr lang="nb-NO"/>
          </a:p>
        </p:txBody>
      </p:sp>
    </p:spTree>
    <p:extLst>
      <p:ext uri="{BB962C8B-B14F-4D97-AF65-F5344CB8AC3E}">
        <p14:creationId xmlns:p14="http://schemas.microsoft.com/office/powerpoint/2010/main" val="1687348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tellysbild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4D388438-C5B8-77A8-9E48-D8E87697FEDC}"/>
              </a:ext>
            </a:extLst>
          </p:cNvPr>
          <p:cNvSpPr>
            <a:spLocks noGrp="1"/>
          </p:cNvSpPr>
          <p:nvPr>
            <p:ph type="ctrTitle"/>
          </p:nvPr>
        </p:nvSpPr>
        <p:spPr>
          <a:xfrm>
            <a:off x="1524000" y="1122363"/>
            <a:ext cx="9144000" cy="2387600"/>
          </a:xfrm>
        </p:spPr>
        <p:txBody>
          <a:bodyPr anchor="b"/>
          <a:lstStyle>
            <a:lvl1pPr algn="ctr">
              <a:defRPr sz="6000"/>
            </a:lvl1pPr>
          </a:lstStyle>
          <a:p>
            <a:r>
              <a:rPr lang="nb-NO"/>
              <a:t>Klikk for å redigere tittelstil</a:t>
            </a:r>
          </a:p>
        </p:txBody>
      </p:sp>
      <p:sp>
        <p:nvSpPr>
          <p:cNvPr id="3" name="Undertittel 2">
            <a:extLst>
              <a:ext uri="{FF2B5EF4-FFF2-40B4-BE49-F238E27FC236}">
                <a16:creationId xmlns:a16="http://schemas.microsoft.com/office/drawing/2014/main" id="{DA39FC99-65FA-0A97-7EBA-8A4EEC4D72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b-NO"/>
              <a:t>Klikk for å redigere undertittelstil i malen</a:t>
            </a:r>
          </a:p>
        </p:txBody>
      </p:sp>
      <p:sp>
        <p:nvSpPr>
          <p:cNvPr id="4" name="Plassholder for dato 3">
            <a:extLst>
              <a:ext uri="{FF2B5EF4-FFF2-40B4-BE49-F238E27FC236}">
                <a16:creationId xmlns:a16="http://schemas.microsoft.com/office/drawing/2014/main" id="{19E1674B-2BDD-529D-A473-1A11E04EC1C0}"/>
              </a:ext>
            </a:extLst>
          </p:cNvPr>
          <p:cNvSpPr>
            <a:spLocks noGrp="1"/>
          </p:cNvSpPr>
          <p:nvPr>
            <p:ph type="dt" sz="half" idx="10"/>
          </p:nvPr>
        </p:nvSpPr>
        <p:spPr/>
        <p:txBody>
          <a:bodyPr/>
          <a:lstStyle/>
          <a:p>
            <a:fld id="{C743B582-6471-44CB-9B95-03A877650B6E}" type="datetimeFigureOut">
              <a:rPr lang="nb-NO" smtClean="0"/>
              <a:t>15.11.2025</a:t>
            </a:fld>
            <a:endParaRPr lang="nb-NO"/>
          </a:p>
        </p:txBody>
      </p:sp>
      <p:sp>
        <p:nvSpPr>
          <p:cNvPr id="5" name="Plassholder for bunntekst 4">
            <a:extLst>
              <a:ext uri="{FF2B5EF4-FFF2-40B4-BE49-F238E27FC236}">
                <a16:creationId xmlns:a16="http://schemas.microsoft.com/office/drawing/2014/main" id="{FDB63F68-9308-CE75-986C-29A4D2164395}"/>
              </a:ext>
            </a:extLst>
          </p:cNvPr>
          <p:cNvSpPr>
            <a:spLocks noGrp="1"/>
          </p:cNvSpPr>
          <p:nvPr>
            <p:ph type="ftr" sz="quarter" idx="11"/>
          </p:nvPr>
        </p:nvSpPr>
        <p:spPr/>
        <p:txBody>
          <a:bodyPr/>
          <a:lstStyle/>
          <a:p>
            <a:endParaRPr lang="nb-NO"/>
          </a:p>
        </p:txBody>
      </p:sp>
      <p:sp>
        <p:nvSpPr>
          <p:cNvPr id="6" name="Plassholder for lysbildenummer 5">
            <a:extLst>
              <a:ext uri="{FF2B5EF4-FFF2-40B4-BE49-F238E27FC236}">
                <a16:creationId xmlns:a16="http://schemas.microsoft.com/office/drawing/2014/main" id="{526E37E7-1532-1D1D-9455-AB9AF81AD017}"/>
              </a:ext>
            </a:extLst>
          </p:cNvPr>
          <p:cNvSpPr>
            <a:spLocks noGrp="1"/>
          </p:cNvSpPr>
          <p:nvPr>
            <p:ph type="sldNum" sz="quarter" idx="12"/>
          </p:nvPr>
        </p:nvSpPr>
        <p:spPr/>
        <p:txBody>
          <a:bodyPr/>
          <a:lstStyle/>
          <a:p>
            <a:fld id="{8D3D9D9F-2E45-43D4-B572-879BD79851C1}" type="slidenum">
              <a:rPr lang="nb-NO" smtClean="0"/>
              <a:t>‹#›</a:t>
            </a:fld>
            <a:endParaRPr lang="nb-NO"/>
          </a:p>
        </p:txBody>
      </p:sp>
    </p:spTree>
    <p:extLst>
      <p:ext uri="{BB962C8B-B14F-4D97-AF65-F5344CB8AC3E}">
        <p14:creationId xmlns:p14="http://schemas.microsoft.com/office/powerpoint/2010/main" val="25003043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Loddrett tekst">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27864ECD-30B4-0DCA-EC9C-34314CB53F3C}"/>
              </a:ext>
            </a:extLst>
          </p:cNvPr>
          <p:cNvSpPr>
            <a:spLocks noGrp="1"/>
          </p:cNvSpPr>
          <p:nvPr>
            <p:ph type="title"/>
          </p:nvPr>
        </p:nvSpPr>
        <p:spPr/>
        <p:txBody>
          <a:bodyPr/>
          <a:lstStyle/>
          <a:p>
            <a:r>
              <a:rPr lang="nb-NO"/>
              <a:t>Klikk for å redigere tittelstil</a:t>
            </a:r>
          </a:p>
        </p:txBody>
      </p:sp>
      <p:sp>
        <p:nvSpPr>
          <p:cNvPr id="3" name="Plassholder for loddrett tekst 2">
            <a:extLst>
              <a:ext uri="{FF2B5EF4-FFF2-40B4-BE49-F238E27FC236}">
                <a16:creationId xmlns:a16="http://schemas.microsoft.com/office/drawing/2014/main" id="{22AEF716-4CD2-B43E-2239-F8AF404D5897}"/>
              </a:ext>
            </a:extLst>
          </p:cNvPr>
          <p:cNvSpPr>
            <a:spLocks noGrp="1"/>
          </p:cNvSpPr>
          <p:nvPr>
            <p:ph type="body" orient="vert" idx="1"/>
          </p:nvPr>
        </p:nvSpPr>
        <p:spPr/>
        <p:txBody>
          <a:bodyPr vert="eaVert"/>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dato 3">
            <a:extLst>
              <a:ext uri="{FF2B5EF4-FFF2-40B4-BE49-F238E27FC236}">
                <a16:creationId xmlns:a16="http://schemas.microsoft.com/office/drawing/2014/main" id="{16FB81A8-D1E9-18CD-BBEE-ECFE84967DA8}"/>
              </a:ext>
            </a:extLst>
          </p:cNvPr>
          <p:cNvSpPr>
            <a:spLocks noGrp="1"/>
          </p:cNvSpPr>
          <p:nvPr>
            <p:ph type="dt" sz="half" idx="10"/>
          </p:nvPr>
        </p:nvSpPr>
        <p:spPr/>
        <p:txBody>
          <a:bodyPr/>
          <a:lstStyle/>
          <a:p>
            <a:fld id="{C743B582-6471-44CB-9B95-03A877650B6E}" type="datetimeFigureOut">
              <a:rPr lang="nb-NO" smtClean="0"/>
              <a:t>15.11.2025</a:t>
            </a:fld>
            <a:endParaRPr lang="nb-NO"/>
          </a:p>
        </p:txBody>
      </p:sp>
      <p:sp>
        <p:nvSpPr>
          <p:cNvPr id="5" name="Plassholder for bunntekst 4">
            <a:extLst>
              <a:ext uri="{FF2B5EF4-FFF2-40B4-BE49-F238E27FC236}">
                <a16:creationId xmlns:a16="http://schemas.microsoft.com/office/drawing/2014/main" id="{44A47E0F-4BD3-A0EA-B3F7-19C387A2B9EB}"/>
              </a:ext>
            </a:extLst>
          </p:cNvPr>
          <p:cNvSpPr>
            <a:spLocks noGrp="1"/>
          </p:cNvSpPr>
          <p:nvPr>
            <p:ph type="ftr" sz="quarter" idx="11"/>
          </p:nvPr>
        </p:nvSpPr>
        <p:spPr/>
        <p:txBody>
          <a:bodyPr/>
          <a:lstStyle/>
          <a:p>
            <a:endParaRPr lang="nb-NO"/>
          </a:p>
        </p:txBody>
      </p:sp>
      <p:sp>
        <p:nvSpPr>
          <p:cNvPr id="6" name="Plassholder for lysbildenummer 5">
            <a:extLst>
              <a:ext uri="{FF2B5EF4-FFF2-40B4-BE49-F238E27FC236}">
                <a16:creationId xmlns:a16="http://schemas.microsoft.com/office/drawing/2014/main" id="{C5578016-A326-0249-35D3-0F7CCCC9A6BE}"/>
              </a:ext>
            </a:extLst>
          </p:cNvPr>
          <p:cNvSpPr>
            <a:spLocks noGrp="1"/>
          </p:cNvSpPr>
          <p:nvPr>
            <p:ph type="sldNum" sz="quarter" idx="12"/>
          </p:nvPr>
        </p:nvSpPr>
        <p:spPr/>
        <p:txBody>
          <a:bodyPr/>
          <a:lstStyle/>
          <a:p>
            <a:fld id="{8D3D9D9F-2E45-43D4-B572-879BD79851C1}" type="slidenum">
              <a:rPr lang="nb-NO" smtClean="0"/>
              <a:t>‹#›</a:t>
            </a:fld>
            <a:endParaRPr lang="nb-NO"/>
          </a:p>
        </p:txBody>
      </p:sp>
    </p:spTree>
    <p:extLst>
      <p:ext uri="{BB962C8B-B14F-4D97-AF65-F5344CB8AC3E}">
        <p14:creationId xmlns:p14="http://schemas.microsoft.com/office/powerpoint/2010/main" val="27739458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Loddrett tittel og tekst">
    <p:spTree>
      <p:nvGrpSpPr>
        <p:cNvPr id="1" name=""/>
        <p:cNvGrpSpPr/>
        <p:nvPr/>
      </p:nvGrpSpPr>
      <p:grpSpPr>
        <a:xfrm>
          <a:off x="0" y="0"/>
          <a:ext cx="0" cy="0"/>
          <a:chOff x="0" y="0"/>
          <a:chExt cx="0" cy="0"/>
        </a:xfrm>
      </p:grpSpPr>
      <p:sp>
        <p:nvSpPr>
          <p:cNvPr id="2" name="Loddrett tittel 1">
            <a:extLst>
              <a:ext uri="{FF2B5EF4-FFF2-40B4-BE49-F238E27FC236}">
                <a16:creationId xmlns:a16="http://schemas.microsoft.com/office/drawing/2014/main" id="{CC00397F-DBE4-B91A-DFEA-E74848A9A4B6}"/>
              </a:ext>
            </a:extLst>
          </p:cNvPr>
          <p:cNvSpPr>
            <a:spLocks noGrp="1"/>
          </p:cNvSpPr>
          <p:nvPr>
            <p:ph type="title" orient="vert"/>
          </p:nvPr>
        </p:nvSpPr>
        <p:spPr>
          <a:xfrm>
            <a:off x="8724900" y="365125"/>
            <a:ext cx="2628900" cy="5811838"/>
          </a:xfrm>
        </p:spPr>
        <p:txBody>
          <a:bodyPr vert="eaVert"/>
          <a:lstStyle/>
          <a:p>
            <a:r>
              <a:rPr lang="nb-NO"/>
              <a:t>Klikk for å redigere tittelstil</a:t>
            </a:r>
          </a:p>
        </p:txBody>
      </p:sp>
      <p:sp>
        <p:nvSpPr>
          <p:cNvPr id="3" name="Plassholder for loddrett tekst 2">
            <a:extLst>
              <a:ext uri="{FF2B5EF4-FFF2-40B4-BE49-F238E27FC236}">
                <a16:creationId xmlns:a16="http://schemas.microsoft.com/office/drawing/2014/main" id="{43868173-6B90-BCF1-F7E8-951A1563C428}"/>
              </a:ext>
            </a:extLst>
          </p:cNvPr>
          <p:cNvSpPr>
            <a:spLocks noGrp="1"/>
          </p:cNvSpPr>
          <p:nvPr>
            <p:ph type="body" orient="vert" idx="1"/>
          </p:nvPr>
        </p:nvSpPr>
        <p:spPr>
          <a:xfrm>
            <a:off x="838200" y="365125"/>
            <a:ext cx="7734300" cy="5811838"/>
          </a:xfrm>
        </p:spPr>
        <p:txBody>
          <a:bodyPr vert="eaVert"/>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dato 3">
            <a:extLst>
              <a:ext uri="{FF2B5EF4-FFF2-40B4-BE49-F238E27FC236}">
                <a16:creationId xmlns:a16="http://schemas.microsoft.com/office/drawing/2014/main" id="{DF5998B2-B96D-4B86-F47E-6A3B1B1A173C}"/>
              </a:ext>
            </a:extLst>
          </p:cNvPr>
          <p:cNvSpPr>
            <a:spLocks noGrp="1"/>
          </p:cNvSpPr>
          <p:nvPr>
            <p:ph type="dt" sz="half" idx="10"/>
          </p:nvPr>
        </p:nvSpPr>
        <p:spPr/>
        <p:txBody>
          <a:bodyPr/>
          <a:lstStyle/>
          <a:p>
            <a:fld id="{C743B582-6471-44CB-9B95-03A877650B6E}" type="datetimeFigureOut">
              <a:rPr lang="nb-NO" smtClean="0"/>
              <a:t>15.11.2025</a:t>
            </a:fld>
            <a:endParaRPr lang="nb-NO"/>
          </a:p>
        </p:txBody>
      </p:sp>
      <p:sp>
        <p:nvSpPr>
          <p:cNvPr id="5" name="Plassholder for bunntekst 4">
            <a:extLst>
              <a:ext uri="{FF2B5EF4-FFF2-40B4-BE49-F238E27FC236}">
                <a16:creationId xmlns:a16="http://schemas.microsoft.com/office/drawing/2014/main" id="{49437637-DCD9-EE2F-26A1-1E202AFFD7CE}"/>
              </a:ext>
            </a:extLst>
          </p:cNvPr>
          <p:cNvSpPr>
            <a:spLocks noGrp="1"/>
          </p:cNvSpPr>
          <p:nvPr>
            <p:ph type="ftr" sz="quarter" idx="11"/>
          </p:nvPr>
        </p:nvSpPr>
        <p:spPr/>
        <p:txBody>
          <a:bodyPr/>
          <a:lstStyle/>
          <a:p>
            <a:endParaRPr lang="nb-NO"/>
          </a:p>
        </p:txBody>
      </p:sp>
      <p:sp>
        <p:nvSpPr>
          <p:cNvPr id="6" name="Plassholder for lysbildenummer 5">
            <a:extLst>
              <a:ext uri="{FF2B5EF4-FFF2-40B4-BE49-F238E27FC236}">
                <a16:creationId xmlns:a16="http://schemas.microsoft.com/office/drawing/2014/main" id="{47D5C6C3-961F-CAFF-A829-0F8D9B207EA3}"/>
              </a:ext>
            </a:extLst>
          </p:cNvPr>
          <p:cNvSpPr>
            <a:spLocks noGrp="1"/>
          </p:cNvSpPr>
          <p:nvPr>
            <p:ph type="sldNum" sz="quarter" idx="12"/>
          </p:nvPr>
        </p:nvSpPr>
        <p:spPr/>
        <p:txBody>
          <a:bodyPr/>
          <a:lstStyle/>
          <a:p>
            <a:fld id="{8D3D9D9F-2E45-43D4-B572-879BD79851C1}" type="slidenum">
              <a:rPr lang="nb-NO" smtClean="0"/>
              <a:t>‹#›</a:t>
            </a:fld>
            <a:endParaRPr lang="nb-NO"/>
          </a:p>
        </p:txBody>
      </p:sp>
    </p:spTree>
    <p:extLst>
      <p:ext uri="{BB962C8B-B14F-4D97-AF65-F5344CB8AC3E}">
        <p14:creationId xmlns:p14="http://schemas.microsoft.com/office/powerpoint/2010/main" val="346082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tel og innhold">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2F0BBA56-CA54-C74D-39A6-E404717F86C5}"/>
              </a:ext>
            </a:extLst>
          </p:cNvPr>
          <p:cNvSpPr>
            <a:spLocks noGrp="1"/>
          </p:cNvSpPr>
          <p:nvPr>
            <p:ph type="title"/>
          </p:nvPr>
        </p:nvSpPr>
        <p:spPr/>
        <p:txBody>
          <a:bodyPr/>
          <a:lstStyle/>
          <a:p>
            <a:r>
              <a:rPr lang="nb-NO"/>
              <a:t>Klikk for å redigere tittelstil</a:t>
            </a:r>
          </a:p>
        </p:txBody>
      </p:sp>
      <p:sp>
        <p:nvSpPr>
          <p:cNvPr id="3" name="Plassholder for innhold 2">
            <a:extLst>
              <a:ext uri="{FF2B5EF4-FFF2-40B4-BE49-F238E27FC236}">
                <a16:creationId xmlns:a16="http://schemas.microsoft.com/office/drawing/2014/main" id="{07E44EAA-E2ED-1214-E99C-E14D31D652FE}"/>
              </a:ext>
            </a:extLst>
          </p:cNvPr>
          <p:cNvSpPr>
            <a:spLocks noGrp="1"/>
          </p:cNvSpPr>
          <p:nvPr>
            <p:ph idx="1"/>
          </p:nvPr>
        </p:nvSpPr>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dato 3">
            <a:extLst>
              <a:ext uri="{FF2B5EF4-FFF2-40B4-BE49-F238E27FC236}">
                <a16:creationId xmlns:a16="http://schemas.microsoft.com/office/drawing/2014/main" id="{D87DC694-6C60-73CD-D5B0-7E1567F7A304}"/>
              </a:ext>
            </a:extLst>
          </p:cNvPr>
          <p:cNvSpPr>
            <a:spLocks noGrp="1"/>
          </p:cNvSpPr>
          <p:nvPr>
            <p:ph type="dt" sz="half" idx="10"/>
          </p:nvPr>
        </p:nvSpPr>
        <p:spPr/>
        <p:txBody>
          <a:bodyPr/>
          <a:lstStyle/>
          <a:p>
            <a:fld id="{C743B582-6471-44CB-9B95-03A877650B6E}" type="datetimeFigureOut">
              <a:rPr lang="nb-NO" smtClean="0"/>
              <a:t>15.11.2025</a:t>
            </a:fld>
            <a:endParaRPr lang="nb-NO"/>
          </a:p>
        </p:txBody>
      </p:sp>
      <p:sp>
        <p:nvSpPr>
          <p:cNvPr id="5" name="Plassholder for bunntekst 4">
            <a:extLst>
              <a:ext uri="{FF2B5EF4-FFF2-40B4-BE49-F238E27FC236}">
                <a16:creationId xmlns:a16="http://schemas.microsoft.com/office/drawing/2014/main" id="{BA0DC086-09BE-32AA-364B-B7B72E7BEEE3}"/>
              </a:ext>
            </a:extLst>
          </p:cNvPr>
          <p:cNvSpPr>
            <a:spLocks noGrp="1"/>
          </p:cNvSpPr>
          <p:nvPr>
            <p:ph type="ftr" sz="quarter" idx="11"/>
          </p:nvPr>
        </p:nvSpPr>
        <p:spPr/>
        <p:txBody>
          <a:bodyPr/>
          <a:lstStyle/>
          <a:p>
            <a:endParaRPr lang="nb-NO"/>
          </a:p>
        </p:txBody>
      </p:sp>
      <p:sp>
        <p:nvSpPr>
          <p:cNvPr id="6" name="Plassholder for lysbildenummer 5">
            <a:extLst>
              <a:ext uri="{FF2B5EF4-FFF2-40B4-BE49-F238E27FC236}">
                <a16:creationId xmlns:a16="http://schemas.microsoft.com/office/drawing/2014/main" id="{21538A62-2716-6ACE-3053-1F293370E2F6}"/>
              </a:ext>
            </a:extLst>
          </p:cNvPr>
          <p:cNvSpPr>
            <a:spLocks noGrp="1"/>
          </p:cNvSpPr>
          <p:nvPr>
            <p:ph type="sldNum" sz="quarter" idx="12"/>
          </p:nvPr>
        </p:nvSpPr>
        <p:spPr/>
        <p:txBody>
          <a:bodyPr/>
          <a:lstStyle/>
          <a:p>
            <a:fld id="{8D3D9D9F-2E45-43D4-B572-879BD79851C1}" type="slidenum">
              <a:rPr lang="nb-NO" smtClean="0"/>
              <a:t>‹#›</a:t>
            </a:fld>
            <a:endParaRPr lang="nb-NO"/>
          </a:p>
        </p:txBody>
      </p:sp>
    </p:spTree>
    <p:extLst>
      <p:ext uri="{BB962C8B-B14F-4D97-AF65-F5344CB8AC3E}">
        <p14:creationId xmlns:p14="http://schemas.microsoft.com/office/powerpoint/2010/main" val="22963688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Deloverskrift">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CF5B3EA5-C48F-98D1-82BC-A0E529A5FB50}"/>
              </a:ext>
            </a:extLst>
          </p:cNvPr>
          <p:cNvSpPr>
            <a:spLocks noGrp="1"/>
          </p:cNvSpPr>
          <p:nvPr>
            <p:ph type="title"/>
          </p:nvPr>
        </p:nvSpPr>
        <p:spPr>
          <a:xfrm>
            <a:off x="831850" y="1709738"/>
            <a:ext cx="10515600" cy="2852737"/>
          </a:xfrm>
        </p:spPr>
        <p:txBody>
          <a:bodyPr anchor="b"/>
          <a:lstStyle>
            <a:lvl1pPr>
              <a:defRPr sz="6000"/>
            </a:lvl1pPr>
          </a:lstStyle>
          <a:p>
            <a:r>
              <a:rPr lang="nb-NO"/>
              <a:t>Klikk for å redigere tittelstil</a:t>
            </a:r>
          </a:p>
        </p:txBody>
      </p:sp>
      <p:sp>
        <p:nvSpPr>
          <p:cNvPr id="3" name="Plassholder for tekst 2">
            <a:extLst>
              <a:ext uri="{FF2B5EF4-FFF2-40B4-BE49-F238E27FC236}">
                <a16:creationId xmlns:a16="http://schemas.microsoft.com/office/drawing/2014/main" id="{4EA3EA98-AA72-CEDC-F13F-CDA9605C190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nb-NO"/>
              <a:t>Klikk for å redigere tekststiler i malen</a:t>
            </a:r>
          </a:p>
        </p:txBody>
      </p:sp>
      <p:sp>
        <p:nvSpPr>
          <p:cNvPr id="4" name="Plassholder for dato 3">
            <a:extLst>
              <a:ext uri="{FF2B5EF4-FFF2-40B4-BE49-F238E27FC236}">
                <a16:creationId xmlns:a16="http://schemas.microsoft.com/office/drawing/2014/main" id="{1B309713-BA8D-9983-D96F-93347601F238}"/>
              </a:ext>
            </a:extLst>
          </p:cNvPr>
          <p:cNvSpPr>
            <a:spLocks noGrp="1"/>
          </p:cNvSpPr>
          <p:nvPr>
            <p:ph type="dt" sz="half" idx="10"/>
          </p:nvPr>
        </p:nvSpPr>
        <p:spPr/>
        <p:txBody>
          <a:bodyPr/>
          <a:lstStyle/>
          <a:p>
            <a:fld id="{C743B582-6471-44CB-9B95-03A877650B6E}" type="datetimeFigureOut">
              <a:rPr lang="nb-NO" smtClean="0"/>
              <a:t>15.11.2025</a:t>
            </a:fld>
            <a:endParaRPr lang="nb-NO"/>
          </a:p>
        </p:txBody>
      </p:sp>
      <p:sp>
        <p:nvSpPr>
          <p:cNvPr id="5" name="Plassholder for bunntekst 4">
            <a:extLst>
              <a:ext uri="{FF2B5EF4-FFF2-40B4-BE49-F238E27FC236}">
                <a16:creationId xmlns:a16="http://schemas.microsoft.com/office/drawing/2014/main" id="{3ABD385B-CCD4-D158-69D0-299E28FD7897}"/>
              </a:ext>
            </a:extLst>
          </p:cNvPr>
          <p:cNvSpPr>
            <a:spLocks noGrp="1"/>
          </p:cNvSpPr>
          <p:nvPr>
            <p:ph type="ftr" sz="quarter" idx="11"/>
          </p:nvPr>
        </p:nvSpPr>
        <p:spPr/>
        <p:txBody>
          <a:bodyPr/>
          <a:lstStyle/>
          <a:p>
            <a:endParaRPr lang="nb-NO"/>
          </a:p>
        </p:txBody>
      </p:sp>
      <p:sp>
        <p:nvSpPr>
          <p:cNvPr id="6" name="Plassholder for lysbildenummer 5">
            <a:extLst>
              <a:ext uri="{FF2B5EF4-FFF2-40B4-BE49-F238E27FC236}">
                <a16:creationId xmlns:a16="http://schemas.microsoft.com/office/drawing/2014/main" id="{37433A8A-AF15-C153-13FF-A438FE866712}"/>
              </a:ext>
            </a:extLst>
          </p:cNvPr>
          <p:cNvSpPr>
            <a:spLocks noGrp="1"/>
          </p:cNvSpPr>
          <p:nvPr>
            <p:ph type="sldNum" sz="quarter" idx="12"/>
          </p:nvPr>
        </p:nvSpPr>
        <p:spPr/>
        <p:txBody>
          <a:bodyPr/>
          <a:lstStyle/>
          <a:p>
            <a:fld id="{8D3D9D9F-2E45-43D4-B572-879BD79851C1}" type="slidenum">
              <a:rPr lang="nb-NO" smtClean="0"/>
              <a:t>‹#›</a:t>
            </a:fld>
            <a:endParaRPr lang="nb-NO"/>
          </a:p>
        </p:txBody>
      </p:sp>
    </p:spTree>
    <p:extLst>
      <p:ext uri="{BB962C8B-B14F-4D97-AF65-F5344CB8AC3E}">
        <p14:creationId xmlns:p14="http://schemas.microsoft.com/office/powerpoint/2010/main" val="1316173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o innholdsdeler">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D26E24CA-E9D3-50E0-5267-58CADBC872FF}"/>
              </a:ext>
            </a:extLst>
          </p:cNvPr>
          <p:cNvSpPr>
            <a:spLocks noGrp="1"/>
          </p:cNvSpPr>
          <p:nvPr>
            <p:ph type="title"/>
          </p:nvPr>
        </p:nvSpPr>
        <p:spPr/>
        <p:txBody>
          <a:bodyPr/>
          <a:lstStyle/>
          <a:p>
            <a:r>
              <a:rPr lang="nb-NO"/>
              <a:t>Klikk for å redigere tittelstil</a:t>
            </a:r>
          </a:p>
        </p:txBody>
      </p:sp>
      <p:sp>
        <p:nvSpPr>
          <p:cNvPr id="3" name="Plassholder for innhold 2">
            <a:extLst>
              <a:ext uri="{FF2B5EF4-FFF2-40B4-BE49-F238E27FC236}">
                <a16:creationId xmlns:a16="http://schemas.microsoft.com/office/drawing/2014/main" id="{7B1BF409-9186-8914-9B70-40B4A3300848}"/>
              </a:ext>
            </a:extLst>
          </p:cNvPr>
          <p:cNvSpPr>
            <a:spLocks noGrp="1"/>
          </p:cNvSpPr>
          <p:nvPr>
            <p:ph sz="half" idx="1"/>
          </p:nvPr>
        </p:nvSpPr>
        <p:spPr>
          <a:xfrm>
            <a:off x="838200" y="1825625"/>
            <a:ext cx="5181600" cy="4351338"/>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innhold 3">
            <a:extLst>
              <a:ext uri="{FF2B5EF4-FFF2-40B4-BE49-F238E27FC236}">
                <a16:creationId xmlns:a16="http://schemas.microsoft.com/office/drawing/2014/main" id="{BA51D801-3A19-1821-E50B-A6EFEF9E6B4E}"/>
              </a:ext>
            </a:extLst>
          </p:cNvPr>
          <p:cNvSpPr>
            <a:spLocks noGrp="1"/>
          </p:cNvSpPr>
          <p:nvPr>
            <p:ph sz="half" idx="2"/>
          </p:nvPr>
        </p:nvSpPr>
        <p:spPr>
          <a:xfrm>
            <a:off x="6172200" y="1825625"/>
            <a:ext cx="5181600" cy="4351338"/>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5" name="Plassholder for dato 4">
            <a:extLst>
              <a:ext uri="{FF2B5EF4-FFF2-40B4-BE49-F238E27FC236}">
                <a16:creationId xmlns:a16="http://schemas.microsoft.com/office/drawing/2014/main" id="{FD8708B4-8181-26AD-8364-B093325F9B47}"/>
              </a:ext>
            </a:extLst>
          </p:cNvPr>
          <p:cNvSpPr>
            <a:spLocks noGrp="1"/>
          </p:cNvSpPr>
          <p:nvPr>
            <p:ph type="dt" sz="half" idx="10"/>
          </p:nvPr>
        </p:nvSpPr>
        <p:spPr/>
        <p:txBody>
          <a:bodyPr/>
          <a:lstStyle/>
          <a:p>
            <a:fld id="{C743B582-6471-44CB-9B95-03A877650B6E}" type="datetimeFigureOut">
              <a:rPr lang="nb-NO" smtClean="0"/>
              <a:t>15.11.2025</a:t>
            </a:fld>
            <a:endParaRPr lang="nb-NO"/>
          </a:p>
        </p:txBody>
      </p:sp>
      <p:sp>
        <p:nvSpPr>
          <p:cNvPr id="6" name="Plassholder for bunntekst 5">
            <a:extLst>
              <a:ext uri="{FF2B5EF4-FFF2-40B4-BE49-F238E27FC236}">
                <a16:creationId xmlns:a16="http://schemas.microsoft.com/office/drawing/2014/main" id="{421ABCBB-C36D-B7E1-832D-691E8471239B}"/>
              </a:ext>
            </a:extLst>
          </p:cNvPr>
          <p:cNvSpPr>
            <a:spLocks noGrp="1"/>
          </p:cNvSpPr>
          <p:nvPr>
            <p:ph type="ftr" sz="quarter" idx="11"/>
          </p:nvPr>
        </p:nvSpPr>
        <p:spPr/>
        <p:txBody>
          <a:bodyPr/>
          <a:lstStyle/>
          <a:p>
            <a:endParaRPr lang="nb-NO"/>
          </a:p>
        </p:txBody>
      </p:sp>
      <p:sp>
        <p:nvSpPr>
          <p:cNvPr id="7" name="Plassholder for lysbildenummer 6">
            <a:extLst>
              <a:ext uri="{FF2B5EF4-FFF2-40B4-BE49-F238E27FC236}">
                <a16:creationId xmlns:a16="http://schemas.microsoft.com/office/drawing/2014/main" id="{CD18530E-4024-3B69-CD84-BA81404AE4D0}"/>
              </a:ext>
            </a:extLst>
          </p:cNvPr>
          <p:cNvSpPr>
            <a:spLocks noGrp="1"/>
          </p:cNvSpPr>
          <p:nvPr>
            <p:ph type="sldNum" sz="quarter" idx="12"/>
          </p:nvPr>
        </p:nvSpPr>
        <p:spPr/>
        <p:txBody>
          <a:bodyPr/>
          <a:lstStyle/>
          <a:p>
            <a:fld id="{8D3D9D9F-2E45-43D4-B572-879BD79851C1}" type="slidenum">
              <a:rPr lang="nb-NO" smtClean="0"/>
              <a:t>‹#›</a:t>
            </a:fld>
            <a:endParaRPr lang="nb-NO"/>
          </a:p>
        </p:txBody>
      </p:sp>
    </p:spTree>
    <p:extLst>
      <p:ext uri="{BB962C8B-B14F-4D97-AF65-F5344CB8AC3E}">
        <p14:creationId xmlns:p14="http://schemas.microsoft.com/office/powerpoint/2010/main" val="2421977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F8BD6219-D86D-5DDB-4041-82E52D948033}"/>
              </a:ext>
            </a:extLst>
          </p:cNvPr>
          <p:cNvSpPr>
            <a:spLocks noGrp="1"/>
          </p:cNvSpPr>
          <p:nvPr>
            <p:ph type="title"/>
          </p:nvPr>
        </p:nvSpPr>
        <p:spPr>
          <a:xfrm>
            <a:off x="839788" y="365125"/>
            <a:ext cx="10515600" cy="1325563"/>
          </a:xfrm>
        </p:spPr>
        <p:txBody>
          <a:bodyPr/>
          <a:lstStyle/>
          <a:p>
            <a:r>
              <a:rPr lang="nb-NO"/>
              <a:t>Klikk for å redigere tittelstil</a:t>
            </a:r>
          </a:p>
        </p:txBody>
      </p:sp>
      <p:sp>
        <p:nvSpPr>
          <p:cNvPr id="3" name="Plassholder for tekst 2">
            <a:extLst>
              <a:ext uri="{FF2B5EF4-FFF2-40B4-BE49-F238E27FC236}">
                <a16:creationId xmlns:a16="http://schemas.microsoft.com/office/drawing/2014/main" id="{3A12E427-FBBF-614C-2D81-020D95ECAC9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a:t>Klikk for å redigere tekststiler i malen</a:t>
            </a:r>
          </a:p>
        </p:txBody>
      </p:sp>
      <p:sp>
        <p:nvSpPr>
          <p:cNvPr id="4" name="Plassholder for innhold 3">
            <a:extLst>
              <a:ext uri="{FF2B5EF4-FFF2-40B4-BE49-F238E27FC236}">
                <a16:creationId xmlns:a16="http://schemas.microsoft.com/office/drawing/2014/main" id="{DF137918-EC08-8AA6-B18C-CF1D9CACD8BC}"/>
              </a:ext>
            </a:extLst>
          </p:cNvPr>
          <p:cNvSpPr>
            <a:spLocks noGrp="1"/>
          </p:cNvSpPr>
          <p:nvPr>
            <p:ph sz="half" idx="2"/>
          </p:nvPr>
        </p:nvSpPr>
        <p:spPr>
          <a:xfrm>
            <a:off x="839788" y="2505075"/>
            <a:ext cx="5157787" cy="3684588"/>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5" name="Plassholder for tekst 4">
            <a:extLst>
              <a:ext uri="{FF2B5EF4-FFF2-40B4-BE49-F238E27FC236}">
                <a16:creationId xmlns:a16="http://schemas.microsoft.com/office/drawing/2014/main" id="{98521ADC-AA88-6C57-D9A5-694AF81024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a:t>Klikk for å redigere tekststiler i malen</a:t>
            </a:r>
          </a:p>
        </p:txBody>
      </p:sp>
      <p:sp>
        <p:nvSpPr>
          <p:cNvPr id="6" name="Plassholder for innhold 5">
            <a:extLst>
              <a:ext uri="{FF2B5EF4-FFF2-40B4-BE49-F238E27FC236}">
                <a16:creationId xmlns:a16="http://schemas.microsoft.com/office/drawing/2014/main" id="{1A40D10A-1118-9056-BDE6-9C625342B1CD}"/>
              </a:ext>
            </a:extLst>
          </p:cNvPr>
          <p:cNvSpPr>
            <a:spLocks noGrp="1"/>
          </p:cNvSpPr>
          <p:nvPr>
            <p:ph sz="quarter" idx="4"/>
          </p:nvPr>
        </p:nvSpPr>
        <p:spPr>
          <a:xfrm>
            <a:off x="6172200" y="2505075"/>
            <a:ext cx="5183188" cy="3684588"/>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7" name="Plassholder for dato 6">
            <a:extLst>
              <a:ext uri="{FF2B5EF4-FFF2-40B4-BE49-F238E27FC236}">
                <a16:creationId xmlns:a16="http://schemas.microsoft.com/office/drawing/2014/main" id="{BAB167B6-00E0-6A84-A1A8-E4281A794207}"/>
              </a:ext>
            </a:extLst>
          </p:cNvPr>
          <p:cNvSpPr>
            <a:spLocks noGrp="1"/>
          </p:cNvSpPr>
          <p:nvPr>
            <p:ph type="dt" sz="half" idx="10"/>
          </p:nvPr>
        </p:nvSpPr>
        <p:spPr/>
        <p:txBody>
          <a:bodyPr/>
          <a:lstStyle/>
          <a:p>
            <a:fld id="{C743B582-6471-44CB-9B95-03A877650B6E}" type="datetimeFigureOut">
              <a:rPr lang="nb-NO" smtClean="0"/>
              <a:t>15.11.2025</a:t>
            </a:fld>
            <a:endParaRPr lang="nb-NO"/>
          </a:p>
        </p:txBody>
      </p:sp>
      <p:sp>
        <p:nvSpPr>
          <p:cNvPr id="8" name="Plassholder for bunntekst 7">
            <a:extLst>
              <a:ext uri="{FF2B5EF4-FFF2-40B4-BE49-F238E27FC236}">
                <a16:creationId xmlns:a16="http://schemas.microsoft.com/office/drawing/2014/main" id="{080C5427-0EA5-0202-0FC9-C7382E3A2946}"/>
              </a:ext>
            </a:extLst>
          </p:cNvPr>
          <p:cNvSpPr>
            <a:spLocks noGrp="1"/>
          </p:cNvSpPr>
          <p:nvPr>
            <p:ph type="ftr" sz="quarter" idx="11"/>
          </p:nvPr>
        </p:nvSpPr>
        <p:spPr/>
        <p:txBody>
          <a:bodyPr/>
          <a:lstStyle/>
          <a:p>
            <a:endParaRPr lang="nb-NO"/>
          </a:p>
        </p:txBody>
      </p:sp>
      <p:sp>
        <p:nvSpPr>
          <p:cNvPr id="9" name="Plassholder for lysbildenummer 8">
            <a:extLst>
              <a:ext uri="{FF2B5EF4-FFF2-40B4-BE49-F238E27FC236}">
                <a16:creationId xmlns:a16="http://schemas.microsoft.com/office/drawing/2014/main" id="{08A483E4-0CED-0A47-AC7C-7F8343B398E3}"/>
              </a:ext>
            </a:extLst>
          </p:cNvPr>
          <p:cNvSpPr>
            <a:spLocks noGrp="1"/>
          </p:cNvSpPr>
          <p:nvPr>
            <p:ph type="sldNum" sz="quarter" idx="12"/>
          </p:nvPr>
        </p:nvSpPr>
        <p:spPr/>
        <p:txBody>
          <a:bodyPr/>
          <a:lstStyle/>
          <a:p>
            <a:fld id="{8D3D9D9F-2E45-43D4-B572-879BD79851C1}" type="slidenum">
              <a:rPr lang="nb-NO" smtClean="0"/>
              <a:t>‹#›</a:t>
            </a:fld>
            <a:endParaRPr lang="nb-NO"/>
          </a:p>
        </p:txBody>
      </p:sp>
    </p:spTree>
    <p:extLst>
      <p:ext uri="{BB962C8B-B14F-4D97-AF65-F5344CB8AC3E}">
        <p14:creationId xmlns:p14="http://schemas.microsoft.com/office/powerpoint/2010/main" val="388197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Bare tittel">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C4CA67A6-922D-2BEF-C89C-B4AF33806468}"/>
              </a:ext>
            </a:extLst>
          </p:cNvPr>
          <p:cNvSpPr>
            <a:spLocks noGrp="1"/>
          </p:cNvSpPr>
          <p:nvPr>
            <p:ph type="title"/>
          </p:nvPr>
        </p:nvSpPr>
        <p:spPr/>
        <p:txBody>
          <a:bodyPr/>
          <a:lstStyle/>
          <a:p>
            <a:r>
              <a:rPr lang="nb-NO"/>
              <a:t>Klikk for å redigere tittelstil</a:t>
            </a:r>
          </a:p>
        </p:txBody>
      </p:sp>
      <p:sp>
        <p:nvSpPr>
          <p:cNvPr id="3" name="Plassholder for dato 2">
            <a:extLst>
              <a:ext uri="{FF2B5EF4-FFF2-40B4-BE49-F238E27FC236}">
                <a16:creationId xmlns:a16="http://schemas.microsoft.com/office/drawing/2014/main" id="{65241C10-6A2E-3DB2-C9A3-1548605315CC}"/>
              </a:ext>
            </a:extLst>
          </p:cNvPr>
          <p:cNvSpPr>
            <a:spLocks noGrp="1"/>
          </p:cNvSpPr>
          <p:nvPr>
            <p:ph type="dt" sz="half" idx="10"/>
          </p:nvPr>
        </p:nvSpPr>
        <p:spPr/>
        <p:txBody>
          <a:bodyPr/>
          <a:lstStyle/>
          <a:p>
            <a:fld id="{C743B582-6471-44CB-9B95-03A877650B6E}" type="datetimeFigureOut">
              <a:rPr lang="nb-NO" smtClean="0"/>
              <a:t>15.11.2025</a:t>
            </a:fld>
            <a:endParaRPr lang="nb-NO"/>
          </a:p>
        </p:txBody>
      </p:sp>
      <p:sp>
        <p:nvSpPr>
          <p:cNvPr id="4" name="Plassholder for bunntekst 3">
            <a:extLst>
              <a:ext uri="{FF2B5EF4-FFF2-40B4-BE49-F238E27FC236}">
                <a16:creationId xmlns:a16="http://schemas.microsoft.com/office/drawing/2014/main" id="{1C6AAAAE-E0B0-9649-D893-C03F42C2008F}"/>
              </a:ext>
            </a:extLst>
          </p:cNvPr>
          <p:cNvSpPr>
            <a:spLocks noGrp="1"/>
          </p:cNvSpPr>
          <p:nvPr>
            <p:ph type="ftr" sz="quarter" idx="11"/>
          </p:nvPr>
        </p:nvSpPr>
        <p:spPr/>
        <p:txBody>
          <a:bodyPr/>
          <a:lstStyle/>
          <a:p>
            <a:endParaRPr lang="nb-NO"/>
          </a:p>
        </p:txBody>
      </p:sp>
      <p:sp>
        <p:nvSpPr>
          <p:cNvPr id="5" name="Plassholder for lysbildenummer 4">
            <a:extLst>
              <a:ext uri="{FF2B5EF4-FFF2-40B4-BE49-F238E27FC236}">
                <a16:creationId xmlns:a16="http://schemas.microsoft.com/office/drawing/2014/main" id="{D09EE141-E453-EBB6-BC08-92F4F6276EB0}"/>
              </a:ext>
            </a:extLst>
          </p:cNvPr>
          <p:cNvSpPr>
            <a:spLocks noGrp="1"/>
          </p:cNvSpPr>
          <p:nvPr>
            <p:ph type="sldNum" sz="quarter" idx="12"/>
          </p:nvPr>
        </p:nvSpPr>
        <p:spPr/>
        <p:txBody>
          <a:bodyPr/>
          <a:lstStyle/>
          <a:p>
            <a:fld id="{8D3D9D9F-2E45-43D4-B572-879BD79851C1}" type="slidenum">
              <a:rPr lang="nb-NO" smtClean="0"/>
              <a:t>‹#›</a:t>
            </a:fld>
            <a:endParaRPr lang="nb-NO"/>
          </a:p>
        </p:txBody>
      </p:sp>
    </p:spTree>
    <p:extLst>
      <p:ext uri="{BB962C8B-B14F-4D97-AF65-F5344CB8AC3E}">
        <p14:creationId xmlns:p14="http://schemas.microsoft.com/office/powerpoint/2010/main" val="814682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t">
    <p:spTree>
      <p:nvGrpSpPr>
        <p:cNvPr id="1" name=""/>
        <p:cNvGrpSpPr/>
        <p:nvPr/>
      </p:nvGrpSpPr>
      <p:grpSpPr>
        <a:xfrm>
          <a:off x="0" y="0"/>
          <a:ext cx="0" cy="0"/>
          <a:chOff x="0" y="0"/>
          <a:chExt cx="0" cy="0"/>
        </a:xfrm>
      </p:grpSpPr>
      <p:sp>
        <p:nvSpPr>
          <p:cNvPr id="2" name="Plassholder for dato 1">
            <a:extLst>
              <a:ext uri="{FF2B5EF4-FFF2-40B4-BE49-F238E27FC236}">
                <a16:creationId xmlns:a16="http://schemas.microsoft.com/office/drawing/2014/main" id="{5A322CE9-D1F1-5CCC-F06A-0822BB7B7C7B}"/>
              </a:ext>
            </a:extLst>
          </p:cNvPr>
          <p:cNvSpPr>
            <a:spLocks noGrp="1"/>
          </p:cNvSpPr>
          <p:nvPr>
            <p:ph type="dt" sz="half" idx="10"/>
          </p:nvPr>
        </p:nvSpPr>
        <p:spPr/>
        <p:txBody>
          <a:bodyPr/>
          <a:lstStyle/>
          <a:p>
            <a:fld id="{C743B582-6471-44CB-9B95-03A877650B6E}" type="datetimeFigureOut">
              <a:rPr lang="nb-NO" smtClean="0"/>
              <a:t>15.11.2025</a:t>
            </a:fld>
            <a:endParaRPr lang="nb-NO"/>
          </a:p>
        </p:txBody>
      </p:sp>
      <p:sp>
        <p:nvSpPr>
          <p:cNvPr id="3" name="Plassholder for bunntekst 2">
            <a:extLst>
              <a:ext uri="{FF2B5EF4-FFF2-40B4-BE49-F238E27FC236}">
                <a16:creationId xmlns:a16="http://schemas.microsoft.com/office/drawing/2014/main" id="{AAE930BB-E4E7-8E77-4692-74B801430CA0}"/>
              </a:ext>
            </a:extLst>
          </p:cNvPr>
          <p:cNvSpPr>
            <a:spLocks noGrp="1"/>
          </p:cNvSpPr>
          <p:nvPr>
            <p:ph type="ftr" sz="quarter" idx="11"/>
          </p:nvPr>
        </p:nvSpPr>
        <p:spPr/>
        <p:txBody>
          <a:bodyPr/>
          <a:lstStyle/>
          <a:p>
            <a:endParaRPr lang="nb-NO"/>
          </a:p>
        </p:txBody>
      </p:sp>
      <p:sp>
        <p:nvSpPr>
          <p:cNvPr id="4" name="Plassholder for lysbildenummer 3">
            <a:extLst>
              <a:ext uri="{FF2B5EF4-FFF2-40B4-BE49-F238E27FC236}">
                <a16:creationId xmlns:a16="http://schemas.microsoft.com/office/drawing/2014/main" id="{9F3E71FE-6C61-FEB2-D7E1-62A4857A9308}"/>
              </a:ext>
            </a:extLst>
          </p:cNvPr>
          <p:cNvSpPr>
            <a:spLocks noGrp="1"/>
          </p:cNvSpPr>
          <p:nvPr>
            <p:ph type="sldNum" sz="quarter" idx="12"/>
          </p:nvPr>
        </p:nvSpPr>
        <p:spPr/>
        <p:txBody>
          <a:bodyPr/>
          <a:lstStyle/>
          <a:p>
            <a:fld id="{8D3D9D9F-2E45-43D4-B572-879BD79851C1}" type="slidenum">
              <a:rPr lang="nb-NO" smtClean="0"/>
              <a:t>‹#›</a:t>
            </a:fld>
            <a:endParaRPr lang="nb-NO"/>
          </a:p>
        </p:txBody>
      </p:sp>
    </p:spTree>
    <p:extLst>
      <p:ext uri="{BB962C8B-B14F-4D97-AF65-F5344CB8AC3E}">
        <p14:creationId xmlns:p14="http://schemas.microsoft.com/office/powerpoint/2010/main" val="42355790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nhold med tekst">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749AAD07-362F-9921-79E4-C9139DF66B0B}"/>
              </a:ext>
            </a:extLst>
          </p:cNvPr>
          <p:cNvSpPr>
            <a:spLocks noGrp="1"/>
          </p:cNvSpPr>
          <p:nvPr>
            <p:ph type="title"/>
          </p:nvPr>
        </p:nvSpPr>
        <p:spPr>
          <a:xfrm>
            <a:off x="839788" y="457200"/>
            <a:ext cx="3932237" cy="1600200"/>
          </a:xfrm>
        </p:spPr>
        <p:txBody>
          <a:bodyPr anchor="b"/>
          <a:lstStyle>
            <a:lvl1pPr>
              <a:defRPr sz="3200"/>
            </a:lvl1pPr>
          </a:lstStyle>
          <a:p>
            <a:r>
              <a:rPr lang="nb-NO"/>
              <a:t>Klikk for å redigere tittelstil</a:t>
            </a:r>
          </a:p>
        </p:txBody>
      </p:sp>
      <p:sp>
        <p:nvSpPr>
          <p:cNvPr id="3" name="Plassholder for innhold 2">
            <a:extLst>
              <a:ext uri="{FF2B5EF4-FFF2-40B4-BE49-F238E27FC236}">
                <a16:creationId xmlns:a16="http://schemas.microsoft.com/office/drawing/2014/main" id="{1DD07547-474B-A667-17E1-E0BC76DA2A1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tekst 3">
            <a:extLst>
              <a:ext uri="{FF2B5EF4-FFF2-40B4-BE49-F238E27FC236}">
                <a16:creationId xmlns:a16="http://schemas.microsoft.com/office/drawing/2014/main" id="{12194FB8-FB56-C3B1-E0EE-372EC622A0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b-NO"/>
              <a:t>Klikk for å redigere tekststiler i malen</a:t>
            </a:r>
          </a:p>
        </p:txBody>
      </p:sp>
      <p:sp>
        <p:nvSpPr>
          <p:cNvPr id="5" name="Plassholder for dato 4">
            <a:extLst>
              <a:ext uri="{FF2B5EF4-FFF2-40B4-BE49-F238E27FC236}">
                <a16:creationId xmlns:a16="http://schemas.microsoft.com/office/drawing/2014/main" id="{468E77CE-2D29-E9F4-4398-7BB900D116F7}"/>
              </a:ext>
            </a:extLst>
          </p:cNvPr>
          <p:cNvSpPr>
            <a:spLocks noGrp="1"/>
          </p:cNvSpPr>
          <p:nvPr>
            <p:ph type="dt" sz="half" idx="10"/>
          </p:nvPr>
        </p:nvSpPr>
        <p:spPr/>
        <p:txBody>
          <a:bodyPr/>
          <a:lstStyle/>
          <a:p>
            <a:fld id="{C743B582-6471-44CB-9B95-03A877650B6E}" type="datetimeFigureOut">
              <a:rPr lang="nb-NO" smtClean="0"/>
              <a:t>15.11.2025</a:t>
            </a:fld>
            <a:endParaRPr lang="nb-NO"/>
          </a:p>
        </p:txBody>
      </p:sp>
      <p:sp>
        <p:nvSpPr>
          <p:cNvPr id="6" name="Plassholder for bunntekst 5">
            <a:extLst>
              <a:ext uri="{FF2B5EF4-FFF2-40B4-BE49-F238E27FC236}">
                <a16:creationId xmlns:a16="http://schemas.microsoft.com/office/drawing/2014/main" id="{48887229-D12A-B323-1AED-1057345D8408}"/>
              </a:ext>
            </a:extLst>
          </p:cNvPr>
          <p:cNvSpPr>
            <a:spLocks noGrp="1"/>
          </p:cNvSpPr>
          <p:nvPr>
            <p:ph type="ftr" sz="quarter" idx="11"/>
          </p:nvPr>
        </p:nvSpPr>
        <p:spPr/>
        <p:txBody>
          <a:bodyPr/>
          <a:lstStyle/>
          <a:p>
            <a:endParaRPr lang="nb-NO"/>
          </a:p>
        </p:txBody>
      </p:sp>
      <p:sp>
        <p:nvSpPr>
          <p:cNvPr id="7" name="Plassholder for lysbildenummer 6">
            <a:extLst>
              <a:ext uri="{FF2B5EF4-FFF2-40B4-BE49-F238E27FC236}">
                <a16:creationId xmlns:a16="http://schemas.microsoft.com/office/drawing/2014/main" id="{6A226A25-8DC4-8579-2E7B-3A07DBD3989E}"/>
              </a:ext>
            </a:extLst>
          </p:cNvPr>
          <p:cNvSpPr>
            <a:spLocks noGrp="1"/>
          </p:cNvSpPr>
          <p:nvPr>
            <p:ph type="sldNum" sz="quarter" idx="12"/>
          </p:nvPr>
        </p:nvSpPr>
        <p:spPr/>
        <p:txBody>
          <a:bodyPr/>
          <a:lstStyle/>
          <a:p>
            <a:fld id="{8D3D9D9F-2E45-43D4-B572-879BD79851C1}" type="slidenum">
              <a:rPr lang="nb-NO" smtClean="0"/>
              <a:t>‹#›</a:t>
            </a:fld>
            <a:endParaRPr lang="nb-NO"/>
          </a:p>
        </p:txBody>
      </p:sp>
    </p:spTree>
    <p:extLst>
      <p:ext uri="{BB962C8B-B14F-4D97-AF65-F5344CB8AC3E}">
        <p14:creationId xmlns:p14="http://schemas.microsoft.com/office/powerpoint/2010/main" val="4231935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e med tekst">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73CA8ADD-97FE-315B-1F7C-86AF9AD0FA73}"/>
              </a:ext>
            </a:extLst>
          </p:cNvPr>
          <p:cNvSpPr>
            <a:spLocks noGrp="1"/>
          </p:cNvSpPr>
          <p:nvPr>
            <p:ph type="title"/>
          </p:nvPr>
        </p:nvSpPr>
        <p:spPr>
          <a:xfrm>
            <a:off x="839788" y="457200"/>
            <a:ext cx="3932237" cy="1600200"/>
          </a:xfrm>
        </p:spPr>
        <p:txBody>
          <a:bodyPr anchor="b"/>
          <a:lstStyle>
            <a:lvl1pPr>
              <a:defRPr sz="3200"/>
            </a:lvl1pPr>
          </a:lstStyle>
          <a:p>
            <a:r>
              <a:rPr lang="nb-NO"/>
              <a:t>Klikk for å redigere tittelstil</a:t>
            </a:r>
          </a:p>
        </p:txBody>
      </p:sp>
      <p:sp>
        <p:nvSpPr>
          <p:cNvPr id="3" name="Plassholder for bilde 2">
            <a:extLst>
              <a:ext uri="{FF2B5EF4-FFF2-40B4-BE49-F238E27FC236}">
                <a16:creationId xmlns:a16="http://schemas.microsoft.com/office/drawing/2014/main" id="{4D0AE969-0D41-2361-BA43-16912FB149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b-NO"/>
          </a:p>
        </p:txBody>
      </p:sp>
      <p:sp>
        <p:nvSpPr>
          <p:cNvPr id="4" name="Plassholder for tekst 3">
            <a:extLst>
              <a:ext uri="{FF2B5EF4-FFF2-40B4-BE49-F238E27FC236}">
                <a16:creationId xmlns:a16="http://schemas.microsoft.com/office/drawing/2014/main" id="{E9EBBBB8-B871-0E72-B7DD-7C771E6E69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b-NO"/>
              <a:t>Klikk for å redigere tekststiler i malen</a:t>
            </a:r>
          </a:p>
        </p:txBody>
      </p:sp>
      <p:sp>
        <p:nvSpPr>
          <p:cNvPr id="5" name="Plassholder for dato 4">
            <a:extLst>
              <a:ext uri="{FF2B5EF4-FFF2-40B4-BE49-F238E27FC236}">
                <a16:creationId xmlns:a16="http://schemas.microsoft.com/office/drawing/2014/main" id="{6C546BB0-99B1-F5BC-EAA7-93FEEA283DE0}"/>
              </a:ext>
            </a:extLst>
          </p:cNvPr>
          <p:cNvSpPr>
            <a:spLocks noGrp="1"/>
          </p:cNvSpPr>
          <p:nvPr>
            <p:ph type="dt" sz="half" idx="10"/>
          </p:nvPr>
        </p:nvSpPr>
        <p:spPr/>
        <p:txBody>
          <a:bodyPr/>
          <a:lstStyle/>
          <a:p>
            <a:fld id="{C743B582-6471-44CB-9B95-03A877650B6E}" type="datetimeFigureOut">
              <a:rPr lang="nb-NO" smtClean="0"/>
              <a:t>15.11.2025</a:t>
            </a:fld>
            <a:endParaRPr lang="nb-NO"/>
          </a:p>
        </p:txBody>
      </p:sp>
      <p:sp>
        <p:nvSpPr>
          <p:cNvPr id="6" name="Plassholder for bunntekst 5">
            <a:extLst>
              <a:ext uri="{FF2B5EF4-FFF2-40B4-BE49-F238E27FC236}">
                <a16:creationId xmlns:a16="http://schemas.microsoft.com/office/drawing/2014/main" id="{9F6084B9-CB21-7DB9-5C92-620D1DDBBB32}"/>
              </a:ext>
            </a:extLst>
          </p:cNvPr>
          <p:cNvSpPr>
            <a:spLocks noGrp="1"/>
          </p:cNvSpPr>
          <p:nvPr>
            <p:ph type="ftr" sz="quarter" idx="11"/>
          </p:nvPr>
        </p:nvSpPr>
        <p:spPr/>
        <p:txBody>
          <a:bodyPr/>
          <a:lstStyle/>
          <a:p>
            <a:endParaRPr lang="nb-NO"/>
          </a:p>
        </p:txBody>
      </p:sp>
      <p:sp>
        <p:nvSpPr>
          <p:cNvPr id="7" name="Plassholder for lysbildenummer 6">
            <a:extLst>
              <a:ext uri="{FF2B5EF4-FFF2-40B4-BE49-F238E27FC236}">
                <a16:creationId xmlns:a16="http://schemas.microsoft.com/office/drawing/2014/main" id="{B4B8B46F-80BD-9F32-6812-8AA5E4B49AE5}"/>
              </a:ext>
            </a:extLst>
          </p:cNvPr>
          <p:cNvSpPr>
            <a:spLocks noGrp="1"/>
          </p:cNvSpPr>
          <p:nvPr>
            <p:ph type="sldNum" sz="quarter" idx="12"/>
          </p:nvPr>
        </p:nvSpPr>
        <p:spPr/>
        <p:txBody>
          <a:bodyPr/>
          <a:lstStyle/>
          <a:p>
            <a:fld id="{8D3D9D9F-2E45-43D4-B572-879BD79851C1}" type="slidenum">
              <a:rPr lang="nb-NO" smtClean="0"/>
              <a:t>‹#›</a:t>
            </a:fld>
            <a:endParaRPr lang="nb-NO"/>
          </a:p>
        </p:txBody>
      </p:sp>
    </p:spTree>
    <p:extLst>
      <p:ext uri="{BB962C8B-B14F-4D97-AF65-F5344CB8AC3E}">
        <p14:creationId xmlns:p14="http://schemas.microsoft.com/office/powerpoint/2010/main" val="30364075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ittel 1">
            <a:extLst>
              <a:ext uri="{FF2B5EF4-FFF2-40B4-BE49-F238E27FC236}">
                <a16:creationId xmlns:a16="http://schemas.microsoft.com/office/drawing/2014/main" id="{A138EE7D-EC78-F91E-055B-86422EC75D0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b-NO"/>
              <a:t>Klikk for å redigere tittelstil</a:t>
            </a:r>
          </a:p>
        </p:txBody>
      </p:sp>
      <p:sp>
        <p:nvSpPr>
          <p:cNvPr id="3" name="Plassholder for tekst 2">
            <a:extLst>
              <a:ext uri="{FF2B5EF4-FFF2-40B4-BE49-F238E27FC236}">
                <a16:creationId xmlns:a16="http://schemas.microsoft.com/office/drawing/2014/main" id="{8CBCD7D8-4DED-2C76-0221-5CF3DBE14D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dato 3">
            <a:extLst>
              <a:ext uri="{FF2B5EF4-FFF2-40B4-BE49-F238E27FC236}">
                <a16:creationId xmlns:a16="http://schemas.microsoft.com/office/drawing/2014/main" id="{CE284950-1D5F-46FF-8F83-538E24801C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743B582-6471-44CB-9B95-03A877650B6E}" type="datetimeFigureOut">
              <a:rPr lang="nb-NO" smtClean="0"/>
              <a:t>15.11.2025</a:t>
            </a:fld>
            <a:endParaRPr lang="nb-NO"/>
          </a:p>
        </p:txBody>
      </p:sp>
      <p:sp>
        <p:nvSpPr>
          <p:cNvPr id="5" name="Plassholder for bunntekst 4">
            <a:extLst>
              <a:ext uri="{FF2B5EF4-FFF2-40B4-BE49-F238E27FC236}">
                <a16:creationId xmlns:a16="http://schemas.microsoft.com/office/drawing/2014/main" id="{9E937D92-3239-5DBB-BC38-DACF4731EE3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nb-NO"/>
          </a:p>
        </p:txBody>
      </p:sp>
      <p:sp>
        <p:nvSpPr>
          <p:cNvPr id="6" name="Plassholder for lysbildenummer 5">
            <a:extLst>
              <a:ext uri="{FF2B5EF4-FFF2-40B4-BE49-F238E27FC236}">
                <a16:creationId xmlns:a16="http://schemas.microsoft.com/office/drawing/2014/main" id="{A16E9D16-04AA-5AAF-DC9F-ABD24E1A650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D3D9D9F-2E45-43D4-B572-879BD79851C1}" type="slidenum">
              <a:rPr lang="nb-NO" smtClean="0"/>
              <a:t>‹#›</a:t>
            </a:fld>
            <a:endParaRPr lang="nb-NO"/>
          </a:p>
        </p:txBody>
      </p:sp>
    </p:spTree>
    <p:extLst>
      <p:ext uri="{BB962C8B-B14F-4D97-AF65-F5344CB8AC3E}">
        <p14:creationId xmlns:p14="http://schemas.microsoft.com/office/powerpoint/2010/main" val="25176132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sv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2.sv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svg"/><Relationship Id="rId9" Type="http://schemas.openxmlformats.org/officeDocument/2006/relationships/image" Target="../media/image10.sv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4.sv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Bilde 6" descr="Et bilde som inneholder Menneskeansikt, person, smil, klær&#10;&#10;KI-generert innhold kan være feil.">
            <a:extLst>
              <a:ext uri="{FF2B5EF4-FFF2-40B4-BE49-F238E27FC236}">
                <a16:creationId xmlns:a16="http://schemas.microsoft.com/office/drawing/2014/main" id="{17A6BCC4-D636-6885-860A-A3178AF59D5C}"/>
              </a:ext>
            </a:extLst>
          </p:cNvPr>
          <p:cNvPicPr>
            <a:picLocks noChangeAspect="1"/>
          </p:cNvPicPr>
          <p:nvPr/>
        </p:nvPicPr>
        <p:blipFill>
          <a:blip r:embed="rId2">
            <a:extLst>
              <a:ext uri="{28A0092B-C50C-407E-A947-70E740481C1C}">
                <a14:useLocalDpi xmlns:a14="http://schemas.microsoft.com/office/drawing/2010/main" val="0"/>
              </a:ext>
            </a:extLst>
          </a:blip>
          <a:srcRect b="15730"/>
          <a:stretch>
            <a:fillRect/>
          </a:stretch>
        </p:blipFill>
        <p:spPr>
          <a:xfrm>
            <a:off x="-3049" y="10"/>
            <a:ext cx="12191999" cy="6857990"/>
          </a:xfrm>
          <a:prstGeom prst="rect">
            <a:avLst/>
          </a:prstGeom>
        </p:spPr>
      </p:pic>
      <p:sp>
        <p:nvSpPr>
          <p:cNvPr id="20" name="Rectangle 1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tel 1">
            <a:extLst>
              <a:ext uri="{FF2B5EF4-FFF2-40B4-BE49-F238E27FC236}">
                <a16:creationId xmlns:a16="http://schemas.microsoft.com/office/drawing/2014/main" id="{FA5BFC61-30B1-9D5C-ABFC-390749F07307}"/>
              </a:ext>
            </a:extLst>
          </p:cNvPr>
          <p:cNvSpPr>
            <a:spLocks noGrp="1"/>
          </p:cNvSpPr>
          <p:nvPr>
            <p:ph type="ctrTitle"/>
          </p:nvPr>
        </p:nvSpPr>
        <p:spPr>
          <a:xfrm>
            <a:off x="1217860" y="2001286"/>
            <a:ext cx="10058400" cy="3574778"/>
          </a:xfrm>
          <a:effectLst>
            <a:outerShdw blurRad="50800" dist="38100" dir="2700000" algn="tl" rotWithShape="0">
              <a:prstClr val="black">
                <a:alpha val="40000"/>
              </a:prstClr>
            </a:outerShdw>
          </a:effectLst>
        </p:spPr>
        <p:txBody>
          <a:bodyPr>
            <a:normAutofit/>
          </a:bodyPr>
          <a:lstStyle/>
          <a:p>
            <a:r>
              <a:rPr lang="nb-NO" sz="5200" dirty="0">
                <a:solidFill>
                  <a:srgbClr val="FFFFFF"/>
                </a:solidFill>
              </a:rPr>
              <a:t>Peer </a:t>
            </a:r>
            <a:r>
              <a:rPr lang="nb-NO" sz="5200" dirty="0" err="1">
                <a:solidFill>
                  <a:srgbClr val="FFFFFF"/>
                </a:solidFill>
              </a:rPr>
              <a:t>presentation</a:t>
            </a:r>
            <a:endParaRPr lang="nb-NO" sz="5200" dirty="0">
              <a:solidFill>
                <a:srgbClr val="FFFFFF"/>
              </a:solidFill>
            </a:endParaRPr>
          </a:p>
        </p:txBody>
      </p:sp>
      <p:sp>
        <p:nvSpPr>
          <p:cNvPr id="3" name="Undertittel 2">
            <a:extLst>
              <a:ext uri="{FF2B5EF4-FFF2-40B4-BE49-F238E27FC236}">
                <a16:creationId xmlns:a16="http://schemas.microsoft.com/office/drawing/2014/main" id="{09314BE5-AC1E-999F-D791-F61E9866441A}"/>
              </a:ext>
            </a:extLst>
          </p:cNvPr>
          <p:cNvSpPr>
            <a:spLocks noGrp="1"/>
          </p:cNvSpPr>
          <p:nvPr>
            <p:ph type="subTitle" idx="1"/>
          </p:nvPr>
        </p:nvSpPr>
        <p:spPr>
          <a:xfrm>
            <a:off x="1063750" y="6107920"/>
            <a:ext cx="10058400" cy="1282707"/>
          </a:xfrm>
          <a:effectLst>
            <a:outerShdw blurRad="50800" dist="38100" dir="2700000" algn="tl" rotWithShape="0">
              <a:prstClr val="black">
                <a:alpha val="40000"/>
              </a:prstClr>
            </a:outerShdw>
          </a:effectLst>
        </p:spPr>
        <p:txBody>
          <a:bodyPr>
            <a:normAutofit/>
          </a:bodyPr>
          <a:lstStyle/>
          <a:p>
            <a:r>
              <a:rPr lang="nb-NO" dirty="0">
                <a:solidFill>
                  <a:srgbClr val="FFFFFF"/>
                </a:solidFill>
              </a:rPr>
              <a:t>Ida &amp; Elisa – Group 20</a:t>
            </a:r>
          </a:p>
        </p:txBody>
      </p:sp>
      <p:sp>
        <p:nvSpPr>
          <p:cNvPr id="8" name="TekstSylinder 7">
            <a:extLst>
              <a:ext uri="{FF2B5EF4-FFF2-40B4-BE49-F238E27FC236}">
                <a16:creationId xmlns:a16="http://schemas.microsoft.com/office/drawing/2014/main" id="{0D6C0952-DA0F-7A09-03A0-DC817BED1F3E}"/>
              </a:ext>
            </a:extLst>
          </p:cNvPr>
          <p:cNvSpPr txBox="1"/>
          <p:nvPr/>
        </p:nvSpPr>
        <p:spPr>
          <a:xfrm>
            <a:off x="8823057" y="6518786"/>
            <a:ext cx="3368943" cy="369332"/>
          </a:xfrm>
          <a:prstGeom prst="rect">
            <a:avLst/>
          </a:prstGeom>
          <a:noFill/>
        </p:spPr>
        <p:txBody>
          <a:bodyPr wrap="square" rtlCol="0">
            <a:spAutoFit/>
          </a:bodyPr>
          <a:lstStyle/>
          <a:p>
            <a:r>
              <a:rPr lang="nb-NO" dirty="0">
                <a:solidFill>
                  <a:schemeClr val="bg1"/>
                </a:solidFill>
              </a:rPr>
              <a:t>Picture is </a:t>
            </a:r>
            <a:r>
              <a:rPr lang="nb-NO" dirty="0" err="1">
                <a:solidFill>
                  <a:schemeClr val="bg1"/>
                </a:solidFill>
              </a:rPr>
              <a:t>generated</a:t>
            </a:r>
            <a:r>
              <a:rPr lang="nb-NO" dirty="0">
                <a:solidFill>
                  <a:schemeClr val="bg1"/>
                </a:solidFill>
              </a:rPr>
              <a:t> by </a:t>
            </a:r>
            <a:r>
              <a:rPr lang="nb-NO" dirty="0" err="1">
                <a:solidFill>
                  <a:schemeClr val="bg1"/>
                </a:solidFill>
              </a:rPr>
              <a:t>ChatGPT</a:t>
            </a:r>
            <a:endParaRPr lang="nb-NO" dirty="0">
              <a:solidFill>
                <a:schemeClr val="bg1"/>
              </a:solidFill>
            </a:endParaRPr>
          </a:p>
        </p:txBody>
      </p:sp>
    </p:spTree>
    <p:extLst>
      <p:ext uri="{BB962C8B-B14F-4D97-AF65-F5344CB8AC3E}">
        <p14:creationId xmlns:p14="http://schemas.microsoft.com/office/powerpoint/2010/main" val="3724924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8ECBC2F8-A68E-9CAA-8B07-18C8B6F94B53}"/>
              </a:ext>
            </a:extLst>
          </p:cNvPr>
          <p:cNvSpPr>
            <a:spLocks noGrp="1"/>
          </p:cNvSpPr>
          <p:nvPr>
            <p:ph type="title"/>
          </p:nvPr>
        </p:nvSpPr>
        <p:spPr/>
        <p:txBody>
          <a:bodyPr/>
          <a:lstStyle/>
          <a:p>
            <a:r>
              <a:rPr lang="nb-NO" dirty="0"/>
              <a:t>BPMN - </a:t>
            </a:r>
            <a:r>
              <a:rPr lang="nb-NO" dirty="0" err="1"/>
              <a:t>tool</a:t>
            </a:r>
            <a:endParaRPr lang="nb-NO" dirty="0"/>
          </a:p>
        </p:txBody>
      </p:sp>
      <p:pic>
        <p:nvPicPr>
          <p:cNvPr id="4" name="Grafikk 3">
            <a:extLst>
              <a:ext uri="{FF2B5EF4-FFF2-40B4-BE49-F238E27FC236}">
                <a16:creationId xmlns:a16="http://schemas.microsoft.com/office/drawing/2014/main" id="{FE55E3CA-5AFF-A2EB-D737-D7969DA03B1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82545" y="1690688"/>
            <a:ext cx="11826910" cy="4010591"/>
          </a:xfrm>
          <a:prstGeom prst="rect">
            <a:avLst/>
          </a:prstGeom>
        </p:spPr>
      </p:pic>
    </p:spTree>
    <p:extLst>
      <p:ext uri="{BB962C8B-B14F-4D97-AF65-F5344CB8AC3E}">
        <p14:creationId xmlns:p14="http://schemas.microsoft.com/office/powerpoint/2010/main" val="42401783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84FD9351-9A4F-9D74-E88D-97E5145776AC}"/>
              </a:ext>
            </a:extLst>
          </p:cNvPr>
          <p:cNvSpPr>
            <a:spLocks noGrp="1"/>
          </p:cNvSpPr>
          <p:nvPr>
            <p:ph type="title"/>
          </p:nvPr>
        </p:nvSpPr>
        <p:spPr>
          <a:xfrm>
            <a:off x="838200" y="365126"/>
            <a:ext cx="10515600" cy="952398"/>
          </a:xfrm>
        </p:spPr>
        <p:txBody>
          <a:bodyPr/>
          <a:lstStyle/>
          <a:p>
            <a:r>
              <a:rPr lang="nb-NO" dirty="0" err="1"/>
              <a:t>Aim</a:t>
            </a:r>
            <a:r>
              <a:rPr lang="nb-NO" dirty="0"/>
              <a:t> of </a:t>
            </a:r>
            <a:r>
              <a:rPr lang="nb-NO" dirty="0" err="1"/>
              <a:t>our</a:t>
            </a:r>
            <a:r>
              <a:rPr lang="nb-NO" dirty="0"/>
              <a:t> </a:t>
            </a:r>
            <a:r>
              <a:rPr lang="nb-NO" dirty="0" err="1"/>
              <a:t>tool</a:t>
            </a:r>
            <a:endParaRPr lang="nb-NO" dirty="0"/>
          </a:p>
        </p:txBody>
      </p:sp>
      <p:sp>
        <p:nvSpPr>
          <p:cNvPr id="3" name="Plassholder for innhold 2">
            <a:extLst>
              <a:ext uri="{FF2B5EF4-FFF2-40B4-BE49-F238E27FC236}">
                <a16:creationId xmlns:a16="http://schemas.microsoft.com/office/drawing/2014/main" id="{66606579-82ED-0CD9-E10F-8066765F8A8B}"/>
              </a:ext>
            </a:extLst>
          </p:cNvPr>
          <p:cNvSpPr>
            <a:spLocks noGrp="1"/>
          </p:cNvSpPr>
          <p:nvPr>
            <p:ph idx="1"/>
          </p:nvPr>
        </p:nvSpPr>
        <p:spPr>
          <a:xfrm>
            <a:off x="966505" y="1748892"/>
            <a:ext cx="6085412" cy="3138369"/>
          </a:xfrm>
        </p:spPr>
        <p:txBody>
          <a:bodyPr>
            <a:normAutofit fontScale="92500" lnSpcReduction="20000"/>
          </a:bodyPr>
          <a:lstStyle/>
          <a:p>
            <a:pPr marL="0" indent="0">
              <a:buNone/>
            </a:pPr>
            <a:r>
              <a:rPr lang="en-US" dirty="0"/>
              <a:t>Evaluates axial load capacity of IFC Columns</a:t>
            </a:r>
          </a:p>
          <a:p>
            <a:pPr marL="0" indent="0">
              <a:buNone/>
            </a:pPr>
            <a:endParaRPr lang="en-US" dirty="0"/>
          </a:p>
          <a:p>
            <a:pPr marL="0" indent="0">
              <a:buNone/>
            </a:pPr>
            <a:r>
              <a:rPr lang="en-US" dirty="0"/>
              <a:t>Uses </a:t>
            </a:r>
            <a:r>
              <a:rPr lang="en-US" b="1" dirty="0"/>
              <a:t>material</a:t>
            </a:r>
            <a:r>
              <a:rPr lang="en-US" dirty="0"/>
              <a:t>, </a:t>
            </a:r>
            <a:r>
              <a:rPr lang="en-US" b="1" dirty="0"/>
              <a:t>geometry</a:t>
            </a:r>
            <a:r>
              <a:rPr lang="en-US" dirty="0"/>
              <a:t>, and </a:t>
            </a:r>
            <a:r>
              <a:rPr lang="en-US" b="1" dirty="0"/>
              <a:t>Global ID</a:t>
            </a:r>
            <a:r>
              <a:rPr lang="en-US" dirty="0"/>
              <a:t> </a:t>
            </a:r>
          </a:p>
          <a:p>
            <a:pPr marL="0" indent="0">
              <a:buNone/>
            </a:pPr>
            <a:endParaRPr lang="en-US" dirty="0"/>
          </a:p>
          <a:p>
            <a:pPr marL="0" indent="0">
              <a:buNone/>
            </a:pPr>
            <a:r>
              <a:rPr lang="en-US" dirty="0"/>
              <a:t>Checks loads from beams and slabs</a:t>
            </a:r>
          </a:p>
          <a:p>
            <a:pPr marL="0" indent="0">
              <a:buNone/>
            </a:pPr>
            <a:endParaRPr lang="en-US" dirty="0"/>
          </a:p>
          <a:p>
            <a:pPr marL="0" indent="0">
              <a:buNone/>
            </a:pPr>
            <a:r>
              <a:rPr lang="en-US" dirty="0"/>
              <a:t>Outputs a report: OK or Insufficient</a:t>
            </a:r>
            <a:endParaRPr lang="nb-NO" dirty="0"/>
          </a:p>
        </p:txBody>
      </p:sp>
      <p:pic>
        <p:nvPicPr>
          <p:cNvPr id="6" name="Grafikk 5" descr="Ett tannhjul kontur">
            <a:extLst>
              <a:ext uri="{FF2B5EF4-FFF2-40B4-BE49-F238E27FC236}">
                <a16:creationId xmlns:a16="http://schemas.microsoft.com/office/drawing/2014/main" id="{657165CC-9946-F1EA-0CA2-BE41719D03D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8183" y="1623719"/>
            <a:ext cx="760542" cy="760542"/>
          </a:xfrm>
          <a:prstGeom prst="rect">
            <a:avLst/>
          </a:prstGeom>
        </p:spPr>
      </p:pic>
      <p:sp>
        <p:nvSpPr>
          <p:cNvPr id="8" name="AutoShape 4" descr="Genererte bilde">
            <a:extLst>
              <a:ext uri="{FF2B5EF4-FFF2-40B4-BE49-F238E27FC236}">
                <a16:creationId xmlns:a16="http://schemas.microsoft.com/office/drawing/2014/main" id="{96A2A239-68EB-06DC-09B9-D30E0044225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b-NO"/>
          </a:p>
        </p:txBody>
      </p:sp>
      <p:sp>
        <p:nvSpPr>
          <p:cNvPr id="9" name="AutoShape 6" descr="Genererte bilde">
            <a:extLst>
              <a:ext uri="{FF2B5EF4-FFF2-40B4-BE49-F238E27FC236}">
                <a16:creationId xmlns:a16="http://schemas.microsoft.com/office/drawing/2014/main" id="{6FA9125A-07AB-F614-0FCF-62017D19D7AB}"/>
              </a:ext>
            </a:extLst>
          </p:cNvPr>
          <p:cNvSpPr>
            <a:spLocks noChangeAspect="1" noChangeArrowheads="1"/>
          </p:cNvSpPr>
          <p:nvPr/>
        </p:nvSpPr>
        <p:spPr bwMode="auto">
          <a:xfrm>
            <a:off x="6095999" y="3428999"/>
            <a:ext cx="3637935" cy="363793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b-NO"/>
          </a:p>
        </p:txBody>
      </p:sp>
      <p:pic>
        <p:nvPicPr>
          <p:cNvPr id="11" name="Bilde 10">
            <a:extLst>
              <a:ext uri="{FF2B5EF4-FFF2-40B4-BE49-F238E27FC236}">
                <a16:creationId xmlns:a16="http://schemas.microsoft.com/office/drawing/2014/main" id="{242A1523-9E1A-95E1-B404-B986FAE7FFF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46536" y="1165121"/>
            <a:ext cx="4527755" cy="4527755"/>
          </a:xfrm>
          <a:prstGeom prst="rect">
            <a:avLst/>
          </a:prstGeom>
        </p:spPr>
      </p:pic>
      <p:pic>
        <p:nvPicPr>
          <p:cNvPr id="13" name="Grafikk 12" descr="Råmaterialer kontur">
            <a:extLst>
              <a:ext uri="{FF2B5EF4-FFF2-40B4-BE49-F238E27FC236}">
                <a16:creationId xmlns:a16="http://schemas.microsoft.com/office/drawing/2014/main" id="{B9E0FD18-C3CE-DDE5-11F1-332CEDA6116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73736" y="2516058"/>
            <a:ext cx="760542" cy="760542"/>
          </a:xfrm>
          <a:prstGeom prst="rect">
            <a:avLst/>
          </a:prstGeom>
        </p:spPr>
      </p:pic>
      <p:pic>
        <p:nvPicPr>
          <p:cNvPr id="15" name="Grafikk 14" descr="Kran kontur">
            <a:extLst>
              <a:ext uri="{FF2B5EF4-FFF2-40B4-BE49-F238E27FC236}">
                <a16:creationId xmlns:a16="http://schemas.microsoft.com/office/drawing/2014/main" id="{4DF620C5-A25C-5961-1B3F-889235F3D8F7}"/>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73736" y="3408397"/>
            <a:ext cx="760542" cy="760542"/>
          </a:xfrm>
          <a:prstGeom prst="rect">
            <a:avLst/>
          </a:prstGeom>
        </p:spPr>
      </p:pic>
      <p:pic>
        <p:nvPicPr>
          <p:cNvPr id="17" name="Grafikk 16" descr="Dokument kontur">
            <a:extLst>
              <a:ext uri="{FF2B5EF4-FFF2-40B4-BE49-F238E27FC236}">
                <a16:creationId xmlns:a16="http://schemas.microsoft.com/office/drawing/2014/main" id="{C30A2F50-54D2-1465-9C14-F5C942F8E31D}"/>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248183" y="4168939"/>
            <a:ext cx="718322" cy="718322"/>
          </a:xfrm>
          <a:prstGeom prst="rect">
            <a:avLst/>
          </a:prstGeom>
        </p:spPr>
      </p:pic>
    </p:spTree>
    <p:extLst>
      <p:ext uri="{BB962C8B-B14F-4D97-AF65-F5344CB8AC3E}">
        <p14:creationId xmlns:p14="http://schemas.microsoft.com/office/powerpoint/2010/main" val="40795048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4F8F92CC-55B2-40AC-F3F6-808CA2DCFACC}"/>
              </a:ext>
            </a:extLst>
          </p:cNvPr>
          <p:cNvSpPr>
            <a:spLocks noGrp="1"/>
          </p:cNvSpPr>
          <p:nvPr>
            <p:ph type="title"/>
          </p:nvPr>
        </p:nvSpPr>
        <p:spPr/>
        <p:txBody>
          <a:bodyPr/>
          <a:lstStyle/>
          <a:p>
            <a:r>
              <a:rPr lang="nb-NO" dirty="0"/>
              <a:t>BPMN - </a:t>
            </a:r>
            <a:r>
              <a:rPr lang="nb-NO" dirty="0" err="1"/>
              <a:t>workflow</a:t>
            </a:r>
            <a:endParaRPr lang="nb-NO" dirty="0"/>
          </a:p>
        </p:txBody>
      </p:sp>
      <p:pic>
        <p:nvPicPr>
          <p:cNvPr id="5" name="Plassholder for innhold 4">
            <a:extLst>
              <a:ext uri="{FF2B5EF4-FFF2-40B4-BE49-F238E27FC236}">
                <a16:creationId xmlns:a16="http://schemas.microsoft.com/office/drawing/2014/main" id="{C995FF8D-B3AE-ADDB-AF97-D75800972B2D}"/>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104906" y="2261937"/>
            <a:ext cx="11982188" cy="2970727"/>
          </a:xfrm>
        </p:spPr>
      </p:pic>
    </p:spTree>
    <p:extLst>
      <p:ext uri="{BB962C8B-B14F-4D97-AF65-F5344CB8AC3E}">
        <p14:creationId xmlns:p14="http://schemas.microsoft.com/office/powerpoint/2010/main" val="4686062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99E88E4B-1273-0C69-4794-03CB5454E2AF}"/>
              </a:ext>
            </a:extLst>
          </p:cNvPr>
          <p:cNvSpPr>
            <a:spLocks noGrp="1"/>
          </p:cNvSpPr>
          <p:nvPr>
            <p:ph type="title"/>
          </p:nvPr>
        </p:nvSpPr>
        <p:spPr/>
        <p:txBody>
          <a:bodyPr/>
          <a:lstStyle/>
          <a:p>
            <a:r>
              <a:rPr lang="nb-NO" dirty="0"/>
              <a:t>Our </a:t>
            </a:r>
            <a:r>
              <a:rPr lang="nb-NO" dirty="0" err="1"/>
              <a:t>tool</a:t>
            </a:r>
            <a:endParaRPr lang="nb-NO" dirty="0"/>
          </a:p>
        </p:txBody>
      </p:sp>
      <p:sp>
        <p:nvSpPr>
          <p:cNvPr id="3" name="Plassholder for innhold 2">
            <a:extLst>
              <a:ext uri="{FF2B5EF4-FFF2-40B4-BE49-F238E27FC236}">
                <a16:creationId xmlns:a16="http://schemas.microsoft.com/office/drawing/2014/main" id="{7CEEF236-1AB7-6881-9BF4-64A95A41BA78}"/>
              </a:ext>
            </a:extLst>
          </p:cNvPr>
          <p:cNvSpPr>
            <a:spLocks noGrp="1"/>
          </p:cNvSpPr>
          <p:nvPr>
            <p:ph idx="1"/>
          </p:nvPr>
        </p:nvSpPr>
        <p:spPr>
          <a:xfrm>
            <a:off x="975851" y="1494043"/>
            <a:ext cx="8433620" cy="5260718"/>
          </a:xfrm>
        </p:spPr>
        <p:txBody>
          <a:bodyPr>
            <a:normAutofit fontScale="70000" lnSpcReduction="20000"/>
          </a:bodyPr>
          <a:lstStyle/>
          <a:p>
            <a:pPr marL="0" indent="0">
              <a:buNone/>
            </a:pPr>
            <a:r>
              <a:rPr lang="en-US" sz="3800" dirty="0"/>
              <a:t>How to run the tool</a:t>
            </a:r>
          </a:p>
          <a:p>
            <a:pPr marL="0" indent="0">
              <a:buNone/>
            </a:pPr>
            <a:r>
              <a:rPr lang="en-US" sz="3800" b="1" dirty="0">
                <a:solidFill>
                  <a:srgbClr val="0070C0"/>
                </a:solidFill>
              </a:rPr>
              <a:t>1. Requirements:</a:t>
            </a:r>
          </a:p>
          <a:p>
            <a:pPr marL="0" indent="0">
              <a:buNone/>
            </a:pPr>
            <a:r>
              <a:rPr lang="nb-NO" dirty="0"/>
              <a:t>🐍 </a:t>
            </a:r>
            <a:r>
              <a:rPr lang="en-US" dirty="0"/>
              <a:t>Python</a:t>
            </a:r>
          </a:p>
          <a:p>
            <a:pPr marL="0" indent="0">
              <a:buNone/>
            </a:pPr>
            <a:r>
              <a:rPr lang="nb-NO" dirty="0"/>
              <a:t>🧩</a:t>
            </a:r>
            <a:r>
              <a:rPr lang="en-US" dirty="0"/>
              <a:t> </a:t>
            </a:r>
            <a:r>
              <a:rPr lang="en-US" dirty="0" err="1"/>
              <a:t>IfcOpenShell</a:t>
            </a:r>
            <a:endParaRPr lang="en-US" dirty="0"/>
          </a:p>
          <a:p>
            <a:pPr marL="0" indent="0">
              <a:buNone/>
            </a:pPr>
            <a:r>
              <a:rPr lang="en-US" sz="3800" b="1" dirty="0">
                <a:solidFill>
                  <a:srgbClr val="0070C0"/>
                </a:solidFill>
              </a:rPr>
              <a:t>2. </a:t>
            </a:r>
            <a:r>
              <a:rPr lang="en-US" sz="3800" b="1" dirty="0" err="1">
                <a:solidFill>
                  <a:srgbClr val="0070C0"/>
                </a:solidFill>
              </a:rPr>
              <a:t>Prepeare</a:t>
            </a:r>
            <a:r>
              <a:rPr lang="en-US" sz="3800" b="1" dirty="0">
                <a:solidFill>
                  <a:srgbClr val="0070C0"/>
                </a:solidFill>
              </a:rPr>
              <a:t> the IFC Model</a:t>
            </a:r>
          </a:p>
          <a:p>
            <a:pPr marL="0" indent="0">
              <a:buNone/>
            </a:pPr>
            <a:r>
              <a:rPr lang="en-US" dirty="0"/>
              <a:t>- Save a structural model  as an IFC file.</a:t>
            </a:r>
          </a:p>
          <a:p>
            <a:pPr marL="0" indent="0">
              <a:buNone/>
            </a:pPr>
            <a:r>
              <a:rPr lang="en-US" dirty="0"/>
              <a:t>- Place it in the same folder as the script.</a:t>
            </a:r>
          </a:p>
          <a:p>
            <a:pPr marL="0" indent="0">
              <a:buNone/>
            </a:pPr>
            <a:r>
              <a:rPr lang="en-US" sz="3800" b="1" dirty="0">
                <a:solidFill>
                  <a:srgbClr val="0070C0"/>
                </a:solidFill>
              </a:rPr>
              <a:t>3. Run the script</a:t>
            </a:r>
          </a:p>
          <a:p>
            <a:pPr>
              <a:buFontTx/>
              <a:buChar char="-"/>
            </a:pPr>
            <a:r>
              <a:rPr lang="en-US" dirty="0"/>
              <a:t>Open the IFC file</a:t>
            </a:r>
          </a:p>
          <a:p>
            <a:pPr marL="0" indent="0">
              <a:buNone/>
            </a:pPr>
            <a:r>
              <a:rPr lang="en-US" dirty="0"/>
              <a:t>-  Apply the loads</a:t>
            </a:r>
          </a:p>
          <a:p>
            <a:pPr marL="0" indent="0">
              <a:buNone/>
            </a:pPr>
            <a:r>
              <a:rPr lang="en-US" dirty="0"/>
              <a:t>- Run the code</a:t>
            </a:r>
          </a:p>
          <a:p>
            <a:pPr marL="0" indent="0">
              <a:buNone/>
            </a:pPr>
            <a:r>
              <a:rPr lang="en-US" sz="3800" b="1" dirty="0">
                <a:solidFill>
                  <a:srgbClr val="0070C0"/>
                </a:solidFill>
              </a:rPr>
              <a:t>4. Create a report with the results</a:t>
            </a:r>
          </a:p>
          <a:p>
            <a:pPr>
              <a:buFontTx/>
              <a:buChar char="-"/>
            </a:pPr>
            <a:r>
              <a:rPr lang="en-US" dirty="0"/>
              <a:t>“Capacity.control.report.txt” will be created automatically</a:t>
            </a:r>
          </a:p>
          <a:p>
            <a:pPr>
              <a:buFontTx/>
              <a:buChar char="-"/>
            </a:pPr>
            <a:r>
              <a:rPr lang="en-US" dirty="0"/>
              <a:t>Open report to see pass/fail status</a:t>
            </a:r>
            <a:endParaRPr lang="nb-NO" dirty="0"/>
          </a:p>
        </p:txBody>
      </p:sp>
      <p:pic>
        <p:nvPicPr>
          <p:cNvPr id="6" name="Bilde 5">
            <a:extLst>
              <a:ext uri="{FF2B5EF4-FFF2-40B4-BE49-F238E27FC236}">
                <a16:creationId xmlns:a16="http://schemas.microsoft.com/office/drawing/2014/main" id="{6A787C69-2CD9-292B-2B10-CA01C80F78DD}"/>
              </a:ext>
            </a:extLst>
          </p:cNvPr>
          <p:cNvPicPr>
            <a:picLocks noChangeAspect="1"/>
          </p:cNvPicPr>
          <p:nvPr/>
        </p:nvPicPr>
        <p:blipFill>
          <a:blip r:embed="rId3"/>
          <a:stretch>
            <a:fillRect/>
          </a:stretch>
        </p:blipFill>
        <p:spPr>
          <a:xfrm>
            <a:off x="167128" y="1752273"/>
            <a:ext cx="671072" cy="704626"/>
          </a:xfrm>
          <a:prstGeom prst="rect">
            <a:avLst/>
          </a:prstGeom>
        </p:spPr>
      </p:pic>
      <p:pic>
        <p:nvPicPr>
          <p:cNvPr id="7" name="Bilde 6">
            <a:extLst>
              <a:ext uri="{FF2B5EF4-FFF2-40B4-BE49-F238E27FC236}">
                <a16:creationId xmlns:a16="http://schemas.microsoft.com/office/drawing/2014/main" id="{8D31266F-FF37-B656-6CFC-5798333FB02F}"/>
              </a:ext>
            </a:extLst>
          </p:cNvPr>
          <p:cNvPicPr>
            <a:picLocks noChangeAspect="1"/>
          </p:cNvPicPr>
          <p:nvPr/>
        </p:nvPicPr>
        <p:blipFill>
          <a:blip r:embed="rId4"/>
          <a:stretch>
            <a:fillRect/>
          </a:stretch>
        </p:blipFill>
        <p:spPr>
          <a:xfrm>
            <a:off x="168347" y="2833695"/>
            <a:ext cx="671072" cy="595305"/>
          </a:xfrm>
          <a:prstGeom prst="rect">
            <a:avLst/>
          </a:prstGeom>
        </p:spPr>
      </p:pic>
      <p:pic>
        <p:nvPicPr>
          <p:cNvPr id="8" name="Bilde 7">
            <a:extLst>
              <a:ext uri="{FF2B5EF4-FFF2-40B4-BE49-F238E27FC236}">
                <a16:creationId xmlns:a16="http://schemas.microsoft.com/office/drawing/2014/main" id="{913E05D3-A052-991A-7E44-E8FA18537522}"/>
              </a:ext>
            </a:extLst>
          </p:cNvPr>
          <p:cNvPicPr>
            <a:picLocks noChangeAspect="1"/>
          </p:cNvPicPr>
          <p:nvPr/>
        </p:nvPicPr>
        <p:blipFill>
          <a:blip r:embed="rId5"/>
          <a:stretch>
            <a:fillRect/>
          </a:stretch>
        </p:blipFill>
        <p:spPr>
          <a:xfrm>
            <a:off x="243701" y="3868233"/>
            <a:ext cx="594499" cy="657743"/>
          </a:xfrm>
          <a:prstGeom prst="rect">
            <a:avLst/>
          </a:prstGeom>
        </p:spPr>
      </p:pic>
      <p:pic>
        <p:nvPicPr>
          <p:cNvPr id="9" name="Bilde 8">
            <a:extLst>
              <a:ext uri="{FF2B5EF4-FFF2-40B4-BE49-F238E27FC236}">
                <a16:creationId xmlns:a16="http://schemas.microsoft.com/office/drawing/2014/main" id="{3EB5EBCE-7A29-F7D2-FA23-6B2D485EAB75}"/>
              </a:ext>
            </a:extLst>
          </p:cNvPr>
          <p:cNvPicPr>
            <a:picLocks noChangeAspect="1"/>
          </p:cNvPicPr>
          <p:nvPr/>
        </p:nvPicPr>
        <p:blipFill>
          <a:blip r:embed="rId6"/>
          <a:stretch>
            <a:fillRect/>
          </a:stretch>
        </p:blipFill>
        <p:spPr>
          <a:xfrm>
            <a:off x="266423" y="5506537"/>
            <a:ext cx="571777" cy="516444"/>
          </a:xfrm>
          <a:prstGeom prst="rect">
            <a:avLst/>
          </a:prstGeom>
        </p:spPr>
      </p:pic>
    </p:spTree>
    <p:extLst>
      <p:ext uri="{BB962C8B-B14F-4D97-AF65-F5344CB8AC3E}">
        <p14:creationId xmlns:p14="http://schemas.microsoft.com/office/powerpoint/2010/main" val="37538564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3F2E5F01-BF22-12AC-BF4D-B607BEDE3830}"/>
              </a:ext>
            </a:extLst>
          </p:cNvPr>
          <p:cNvSpPr>
            <a:spLocks noGrp="1"/>
          </p:cNvSpPr>
          <p:nvPr>
            <p:ph type="title"/>
          </p:nvPr>
        </p:nvSpPr>
        <p:spPr/>
        <p:txBody>
          <a:bodyPr/>
          <a:lstStyle/>
          <a:p>
            <a:r>
              <a:rPr lang="nb-NO" dirty="0"/>
              <a:t>Output - </a:t>
            </a:r>
            <a:r>
              <a:rPr lang="en-US" dirty="0"/>
              <a:t>"Capacity.control.report.txt" </a:t>
            </a:r>
            <a:endParaRPr lang="nb-NO" dirty="0"/>
          </a:p>
        </p:txBody>
      </p:sp>
      <p:pic>
        <p:nvPicPr>
          <p:cNvPr id="7" name="Plassholder for innhold 6">
            <a:extLst>
              <a:ext uri="{FF2B5EF4-FFF2-40B4-BE49-F238E27FC236}">
                <a16:creationId xmlns:a16="http://schemas.microsoft.com/office/drawing/2014/main" id="{B61F4687-6015-1289-86B0-EEC7AB2A66BE}"/>
              </a:ext>
            </a:extLst>
          </p:cNvPr>
          <p:cNvPicPr>
            <a:picLocks noGrp="1" noChangeAspect="1"/>
          </p:cNvPicPr>
          <p:nvPr>
            <p:ph idx="1"/>
          </p:nvPr>
        </p:nvPicPr>
        <p:blipFill>
          <a:blip r:embed="rId3"/>
          <a:stretch>
            <a:fillRect/>
          </a:stretch>
        </p:blipFill>
        <p:spPr>
          <a:xfrm>
            <a:off x="1396702" y="1530656"/>
            <a:ext cx="9398595" cy="4793127"/>
          </a:xfrm>
          <a:prstGeom prst="rect">
            <a:avLst/>
          </a:prstGeom>
        </p:spPr>
      </p:pic>
    </p:spTree>
    <p:extLst>
      <p:ext uri="{BB962C8B-B14F-4D97-AF65-F5344CB8AC3E}">
        <p14:creationId xmlns:p14="http://schemas.microsoft.com/office/powerpoint/2010/main" val="4149356814"/>
      </p:ext>
    </p:extLst>
  </p:cSld>
  <p:clrMapOvr>
    <a:masterClrMapping/>
  </p:clrMapOvr>
</p:sld>
</file>

<file path=ppt/theme/theme1.xml><?xml version="1.0" encoding="utf-8"?>
<a:theme xmlns:a="http://schemas.openxmlformats.org/drawingml/2006/main" name="Office-te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200</TotalTime>
  <Words>777</Words>
  <Application>Microsoft Office PowerPoint</Application>
  <PresentationFormat>Widescreen</PresentationFormat>
  <Paragraphs>54</Paragraphs>
  <Slides>6</Slides>
  <Notes>5</Notes>
  <HiddenSlides>0</HiddenSlides>
  <MMClips>0</MMClips>
  <ScaleCrop>false</ScaleCrop>
  <HeadingPairs>
    <vt:vector size="6" baseType="variant">
      <vt:variant>
        <vt:lpstr>Brukte skrifter</vt:lpstr>
      </vt:variant>
      <vt:variant>
        <vt:i4>3</vt:i4>
      </vt:variant>
      <vt:variant>
        <vt:lpstr>Tema</vt:lpstr>
      </vt:variant>
      <vt:variant>
        <vt:i4>1</vt:i4>
      </vt:variant>
      <vt:variant>
        <vt:lpstr>Lysbildetitler</vt:lpstr>
      </vt:variant>
      <vt:variant>
        <vt:i4>6</vt:i4>
      </vt:variant>
    </vt:vector>
  </HeadingPairs>
  <TitlesOfParts>
    <vt:vector size="10" baseType="lpstr">
      <vt:lpstr>Aptos</vt:lpstr>
      <vt:lpstr>Aptos Display</vt:lpstr>
      <vt:lpstr>Arial</vt:lpstr>
      <vt:lpstr>Office-tema</vt:lpstr>
      <vt:lpstr>Peer presentation</vt:lpstr>
      <vt:lpstr>BPMN - tool</vt:lpstr>
      <vt:lpstr>Aim of our tool</vt:lpstr>
      <vt:lpstr>BPMN - workflow</vt:lpstr>
      <vt:lpstr>Our tool</vt:lpstr>
      <vt:lpstr>Output - "Capacity.control.report.txt"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ida sofie Risnes Fiksdal</dc:creator>
  <cp:lastModifiedBy>ida sofie Risnes Fiksdal</cp:lastModifiedBy>
  <cp:revision>3</cp:revision>
  <dcterms:created xsi:type="dcterms:W3CDTF">2025-11-03T12:55:42Z</dcterms:created>
  <dcterms:modified xsi:type="dcterms:W3CDTF">2025-11-15T13:17:35Z</dcterms:modified>
</cp:coreProperties>
</file>

<file path=docProps/thumbnail.jpeg>
</file>